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11"/>
  </p:handout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669088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[ROZPOČET_UZFG_2014.xlsx]KONTING!Kontingenční tabulka 11</c:name>
    <c:fmtId val="32"/>
  </c:pivotSource>
  <c:chart>
    <c:title>
      <c:tx>
        <c:rich>
          <a:bodyPr/>
          <a:lstStyle/>
          <a:p>
            <a:pPr>
              <a:defRPr/>
            </a:pPr>
            <a:r>
              <a:rPr lang="cs-CZ" baseline="0"/>
              <a:t>2013 v tis. Kč</a:t>
            </a:r>
            <a:endParaRPr lang="cs-CZ"/>
          </a:p>
        </c:rich>
      </c:tx>
      <c:layout/>
      <c:overlay val="0"/>
    </c:title>
    <c:autoTitleDeleted val="0"/>
    <c:pivotFmts>
      <c:pivotFmt>
        <c:idx val="0"/>
      </c:pivotFmt>
      <c:pivotFmt>
        <c:idx val="1"/>
        <c:marker>
          <c:symbol val="none"/>
        </c:marker>
        <c:dLbl>
          <c:idx val="0"/>
          <c:spPr/>
          <c:txPr>
            <a:bodyPr rot="-2880000"/>
            <a:lstStyle/>
            <a:p>
              <a:pPr>
                <a:defRPr/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"/>
        <c:marker>
          <c:symbol val="none"/>
        </c:marker>
      </c:pivotFmt>
      <c:pivotFmt>
        <c:idx val="3"/>
      </c:pivotFmt>
      <c:pivotFmt>
        <c:idx val="4"/>
        <c:marker>
          <c:symbol val="none"/>
        </c:marker>
      </c:pivotFmt>
      <c:pivotFmt>
        <c:idx val="5"/>
      </c:pivotFmt>
      <c:pivotFmt>
        <c:idx val="6"/>
        <c:marker>
          <c:symbol val="none"/>
        </c:marker>
        <c:dLbl>
          <c:idx val="0"/>
          <c:spPr/>
          <c:txPr>
            <a:bodyPr rot="-2880000"/>
            <a:lstStyle/>
            <a:p>
              <a:pPr>
                <a:defRPr/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7"/>
      </c:pivotFmt>
      <c:pivotFmt>
        <c:idx val="8"/>
        <c:marker>
          <c:symbol val="none"/>
        </c:marker>
        <c:dLbl>
          <c:idx val="0"/>
          <c:spPr/>
          <c:txPr>
            <a:bodyPr rot="-2880000"/>
            <a:lstStyle/>
            <a:p>
              <a:pPr>
                <a:defRPr/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9"/>
      </c:pivotFmt>
      <c:pivotFmt>
        <c:idx val="10"/>
        <c:marker>
          <c:symbol val="none"/>
        </c:marker>
      </c:pivotFmt>
      <c:pivotFmt>
        <c:idx val="11"/>
      </c:pivotFmt>
      <c:pivotFmt>
        <c:idx val="12"/>
        <c:dLbl>
          <c:idx val="0"/>
          <c:layout>
            <c:manualLayout>
              <c:x val="4.4893378226711564E-3"/>
              <c:y val="-5.5016181229773461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3"/>
        <c:dLbl>
          <c:idx val="0"/>
          <c:layout>
            <c:manualLayout>
              <c:x val="4.4893378226711564E-3"/>
              <c:y val="-5.1779935275080909E-2"/>
            </c:manualLayout>
          </c:layout>
          <c:tx>
            <c:rich>
              <a:bodyPr/>
              <a:lstStyle/>
              <a:p>
                <a:r>
                  <a:rPr lang="cs-CZ"/>
                  <a:t>1502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4"/>
        <c:dLbl>
          <c:idx val="0"/>
          <c:layout>
            <c:manualLayout>
              <c:x val="-1.7674558356973054E-7"/>
              <c:y val="-5.8252427184466021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5"/>
        <c:dLbl>
          <c:idx val="0"/>
          <c:layout>
            <c:manualLayout>
              <c:x val="-8.2303575971038333E-17"/>
              <c:y val="-4.8543689320388467E-2"/>
            </c:manualLayout>
          </c:layout>
          <c:tx>
            <c:rich>
              <a:bodyPr/>
              <a:lstStyle/>
              <a:p>
                <a:r>
                  <a:rPr lang="cs-CZ"/>
                  <a:t>2070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6"/>
        <c:dLbl>
          <c:idx val="0"/>
          <c:layout>
            <c:manualLayout>
              <c:x val="0"/>
              <c:y val="-7.4433656957928737E-2"/>
            </c:manualLayout>
          </c:layout>
          <c:tx>
            <c:rich>
              <a:bodyPr/>
              <a:lstStyle/>
              <a:p>
                <a:r>
                  <a:rPr lang="cs-CZ"/>
                  <a:t>3049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7"/>
        <c:dLbl>
          <c:idx val="0"/>
          <c:layout>
            <c:manualLayout>
              <c:x val="4.4893378226711564E-3"/>
              <c:y val="-8.7378640776698976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8"/>
        <c:dLbl>
          <c:idx val="0"/>
          <c:layout>
            <c:manualLayout>
              <c:x val="6.7340067340067337E-3"/>
              <c:y val="-9.0614886731391647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9"/>
        <c:dLbl>
          <c:idx val="0"/>
          <c:layout>
            <c:manualLayout>
              <c:x val="2.2444921657520083E-3"/>
              <c:y val="-8.0906148867313912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0"/>
        <c:dLbl>
          <c:idx val="0"/>
          <c:layout>
            <c:manualLayout>
              <c:x val="2.244668911335537E-3"/>
              <c:y val="-3.8834951456310621E-2"/>
            </c:manualLayout>
          </c:layout>
          <c:tx>
            <c:rich>
              <a:bodyPr/>
              <a:lstStyle/>
              <a:p>
                <a:r>
                  <a:rPr lang="cs-CZ"/>
                  <a:t>3808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1"/>
        <c:dLbl>
          <c:idx val="0"/>
          <c:delete val="1"/>
        </c:dLbl>
      </c:pivotFmt>
      <c:pivotFmt>
        <c:idx val="22"/>
        <c:dLbl>
          <c:idx val="0"/>
          <c:layout>
            <c:manualLayout>
              <c:x val="4.4893378226711564E-3"/>
              <c:y val="-8.0906148867313912E-2"/>
            </c:manualLayout>
          </c:layout>
          <c:tx>
            <c:rich>
              <a:bodyPr/>
              <a:lstStyle/>
              <a:p>
                <a:r>
                  <a:rPr lang="cs-CZ"/>
                  <a:t>7770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3"/>
        <c:dLbl>
          <c:idx val="0"/>
          <c:delete val="1"/>
        </c:dLbl>
      </c:pivotFmt>
      <c:pivotFmt>
        <c:idx val="24"/>
        <c:dLbl>
          <c:idx val="0"/>
          <c:delete val="1"/>
        </c:dLbl>
      </c:pivotFmt>
      <c:pivotFmt>
        <c:idx val="25"/>
        <c:dLbl>
          <c:idx val="0"/>
          <c:layout>
            <c:manualLayout>
              <c:x val="0"/>
              <c:y val="-4.2071197411003236E-2"/>
            </c:manualLayout>
          </c:layout>
          <c:tx>
            <c:rich>
              <a:bodyPr/>
              <a:lstStyle/>
              <a:p>
                <a:r>
                  <a:rPr lang="cs-CZ"/>
                  <a:t>8029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6"/>
        <c:dLbl>
          <c:idx val="0"/>
          <c:delete val="1"/>
        </c:dLbl>
      </c:pivotFmt>
      <c:pivotFmt>
        <c:idx val="27"/>
        <c:dLbl>
          <c:idx val="0"/>
          <c:layout>
            <c:manualLayout>
              <c:x val="4.4893378226711564E-3"/>
              <c:y val="-0.10679611650485436"/>
            </c:manualLayout>
          </c:layout>
          <c:tx>
            <c:rich>
              <a:bodyPr/>
              <a:lstStyle/>
              <a:p>
                <a:r>
                  <a:rPr lang="cs-CZ"/>
                  <a:t>9687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8"/>
        <c:dLbl>
          <c:idx val="0"/>
          <c:delete val="1"/>
        </c:dLbl>
      </c:pivotFmt>
      <c:pivotFmt>
        <c:idx val="29"/>
        <c:dLbl>
          <c:idx val="0"/>
          <c:delete val="1"/>
        </c:dLbl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  <c:dLbl>
          <c:idx val="0"/>
          <c:spPr/>
          <c:txPr>
            <a:bodyPr rot="-2880000"/>
            <a:lstStyle/>
            <a:p>
              <a:pPr>
                <a:defRPr/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33"/>
        <c:dLbl>
          <c:idx val="0"/>
          <c:delete val="1"/>
        </c:dLbl>
      </c:pivotFmt>
      <c:pivotFmt>
        <c:idx val="34"/>
        <c:dLbl>
          <c:idx val="0"/>
          <c:delete val="1"/>
        </c:dLbl>
      </c:pivotFmt>
      <c:pivotFmt>
        <c:idx val="35"/>
        <c:dLbl>
          <c:idx val="0"/>
          <c:delete val="1"/>
        </c:dLbl>
      </c:pivotFmt>
      <c:pivotFmt>
        <c:idx val="36"/>
        <c:dLbl>
          <c:idx val="0"/>
          <c:delete val="1"/>
        </c:dLbl>
      </c:pivotFmt>
      <c:pivotFmt>
        <c:idx val="37"/>
        <c:dLbl>
          <c:idx val="0"/>
          <c:layout>
            <c:manualLayout>
              <c:x val="2.2444921657520083E-3"/>
              <c:y val="-8.0906148867313912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38"/>
        <c:dLbl>
          <c:idx val="0"/>
          <c:layout>
            <c:manualLayout>
              <c:x val="0"/>
              <c:y val="-7.4433656957928737E-2"/>
            </c:manualLayout>
          </c:layout>
          <c:tx>
            <c:rich>
              <a:bodyPr/>
              <a:lstStyle/>
              <a:p>
                <a:r>
                  <a:rPr lang="cs-CZ"/>
                  <a:t>3049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39"/>
        <c:dLbl>
          <c:idx val="0"/>
          <c:layout>
            <c:manualLayout>
              <c:x val="-8.2303575971038333E-17"/>
              <c:y val="-4.8543689320388467E-2"/>
            </c:manualLayout>
          </c:layout>
          <c:tx>
            <c:rich>
              <a:bodyPr/>
              <a:lstStyle/>
              <a:p>
                <a:r>
                  <a:rPr lang="cs-CZ"/>
                  <a:t>2070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40"/>
        <c:dLbl>
          <c:idx val="0"/>
          <c:delete val="1"/>
        </c:dLbl>
      </c:pivotFmt>
      <c:pivotFmt>
        <c:idx val="41"/>
        <c:dLbl>
          <c:idx val="0"/>
          <c:layout>
            <c:manualLayout>
              <c:x val="-1.7674558356973054E-7"/>
              <c:y val="-5.8252427184466021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42"/>
        <c:marker>
          <c:symbol val="none"/>
        </c:marker>
        <c:dLbl>
          <c:idx val="0"/>
          <c:spPr/>
          <c:txPr>
            <a:bodyPr rot="-2880000"/>
            <a:lstStyle/>
            <a:p>
              <a:pPr>
                <a:defRPr/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43"/>
        <c:dLbl>
          <c:idx val="0"/>
          <c:delete val="1"/>
        </c:dLbl>
      </c:pivotFmt>
      <c:pivotFmt>
        <c:idx val="44"/>
        <c:dLbl>
          <c:idx val="0"/>
          <c:layout>
            <c:manualLayout>
              <c:x val="6.7340067340067337E-3"/>
              <c:y val="-9.0614886731391647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45"/>
        <c:dLbl>
          <c:idx val="0"/>
          <c:layout>
            <c:manualLayout>
              <c:x val="4.4893378226711564E-3"/>
              <c:y val="-8.7378640776698976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46"/>
        <c:marker>
          <c:symbol val="none"/>
        </c:marker>
      </c:pivotFmt>
      <c:pivotFmt>
        <c:idx val="47"/>
        <c:marker>
          <c:symbol val="none"/>
        </c:marker>
        <c:dLbl>
          <c:idx val="0"/>
          <c:spPr/>
          <c:txPr>
            <a:bodyPr rot="-2880000"/>
            <a:lstStyle/>
            <a:p>
              <a:pPr>
                <a:defRPr/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48"/>
        <c:dLbl>
          <c:idx val="0"/>
          <c:layout>
            <c:manualLayout>
              <c:x val="4.4893378226711564E-3"/>
              <c:y val="-0.10679611650485436"/>
            </c:manualLayout>
          </c:layout>
          <c:tx>
            <c:rich>
              <a:bodyPr/>
              <a:lstStyle/>
              <a:p>
                <a:r>
                  <a:rPr lang="cs-CZ"/>
                  <a:t>9687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49"/>
        <c:dLbl>
          <c:idx val="0"/>
          <c:layout>
            <c:manualLayout>
              <c:x val="0"/>
              <c:y val="-4.2071197411003236E-2"/>
            </c:manualLayout>
          </c:layout>
          <c:tx>
            <c:rich>
              <a:bodyPr/>
              <a:lstStyle/>
              <a:p>
                <a:r>
                  <a:rPr lang="cs-CZ"/>
                  <a:t>8029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50"/>
        <c:dLbl>
          <c:idx val="0"/>
          <c:layout>
            <c:manualLayout>
              <c:x val="4.4893378226711564E-3"/>
              <c:y val="-8.0906148867313912E-2"/>
            </c:manualLayout>
          </c:layout>
          <c:tx>
            <c:rich>
              <a:bodyPr/>
              <a:lstStyle/>
              <a:p>
                <a:r>
                  <a:rPr lang="cs-CZ"/>
                  <a:t>7770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51"/>
        <c:dLbl>
          <c:idx val="0"/>
          <c:layout>
            <c:manualLayout>
              <c:x val="2.244668911335537E-3"/>
              <c:y val="-3.8834951456310621E-2"/>
            </c:manualLayout>
          </c:layout>
          <c:tx>
            <c:rich>
              <a:bodyPr/>
              <a:lstStyle/>
              <a:p>
                <a:r>
                  <a:rPr lang="cs-CZ"/>
                  <a:t>3808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52"/>
        <c:dLbl>
          <c:idx val="0"/>
          <c:layout>
            <c:manualLayout>
              <c:x val="4.4893378226711564E-3"/>
              <c:y val="-5.1779935275080909E-2"/>
            </c:manualLayout>
          </c:layout>
          <c:tx>
            <c:rich>
              <a:bodyPr/>
              <a:lstStyle/>
              <a:p>
                <a:r>
                  <a:rPr lang="cs-CZ"/>
                  <a:t>1502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53"/>
        <c:dLbl>
          <c:idx val="0"/>
          <c:layout>
            <c:manualLayout>
              <c:x val="4.4893378226711564E-3"/>
              <c:y val="-5.5016181229773461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54"/>
        <c:marker>
          <c:symbol val="none"/>
        </c:marker>
      </c:pivotFmt>
      <c:pivotFmt>
        <c:idx val="55"/>
        <c:marker>
          <c:symbol val="none"/>
        </c:marker>
      </c:pivotFmt>
      <c:pivotFmt>
        <c:idx val="56"/>
        <c:marker>
          <c:symbol val="none"/>
        </c:marker>
        <c:dLbl>
          <c:idx val="0"/>
          <c:spPr/>
          <c:txPr>
            <a:bodyPr rot="-2880000"/>
            <a:lstStyle/>
            <a:p>
              <a:pPr>
                <a:defRPr/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57"/>
        <c:dLbl>
          <c:idx val="0"/>
          <c:delete val="1"/>
        </c:dLbl>
      </c:pivotFmt>
      <c:pivotFmt>
        <c:idx val="58"/>
        <c:dLbl>
          <c:idx val="0"/>
          <c:delete val="1"/>
        </c:dLbl>
      </c:pivotFmt>
      <c:pivotFmt>
        <c:idx val="59"/>
        <c:dLbl>
          <c:idx val="0"/>
          <c:delete val="1"/>
        </c:dLbl>
      </c:pivotFmt>
      <c:pivotFmt>
        <c:idx val="60"/>
        <c:dLbl>
          <c:idx val="0"/>
          <c:delete val="1"/>
        </c:dLbl>
      </c:pivotFmt>
      <c:pivotFmt>
        <c:idx val="61"/>
        <c:dLbl>
          <c:idx val="0"/>
          <c:layout>
            <c:manualLayout>
              <c:x val="2.2444921657520083E-3"/>
              <c:y val="-8.0906148867313912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62"/>
        <c:dLbl>
          <c:idx val="0"/>
          <c:layout>
            <c:manualLayout>
              <c:x val="0"/>
              <c:y val="-7.4433656957928737E-2"/>
            </c:manualLayout>
          </c:layout>
          <c:tx>
            <c:rich>
              <a:bodyPr/>
              <a:lstStyle/>
              <a:p>
                <a:r>
                  <a:rPr lang="cs-CZ"/>
                  <a:t>3049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63"/>
        <c:dLbl>
          <c:idx val="0"/>
          <c:layout>
            <c:manualLayout>
              <c:x val="-8.2303575971038333E-17"/>
              <c:y val="-4.8543689320388467E-2"/>
            </c:manualLayout>
          </c:layout>
          <c:tx>
            <c:rich>
              <a:bodyPr/>
              <a:lstStyle/>
              <a:p>
                <a:r>
                  <a:rPr lang="cs-CZ"/>
                  <a:t>2070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64"/>
        <c:dLbl>
          <c:idx val="0"/>
          <c:delete val="1"/>
        </c:dLbl>
      </c:pivotFmt>
      <c:pivotFmt>
        <c:idx val="65"/>
        <c:dLbl>
          <c:idx val="0"/>
          <c:layout>
            <c:manualLayout>
              <c:x val="-1.7674558356973054E-7"/>
              <c:y val="-5.8252427184466021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66"/>
        <c:marker>
          <c:symbol val="none"/>
        </c:marker>
        <c:dLbl>
          <c:idx val="0"/>
          <c:spPr/>
          <c:txPr>
            <a:bodyPr rot="-2880000"/>
            <a:lstStyle/>
            <a:p>
              <a:pPr>
                <a:defRPr/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67"/>
        <c:dLbl>
          <c:idx val="0"/>
          <c:delete val="1"/>
        </c:dLbl>
      </c:pivotFmt>
      <c:pivotFmt>
        <c:idx val="68"/>
        <c:dLbl>
          <c:idx val="0"/>
          <c:layout>
            <c:manualLayout>
              <c:x val="6.7340067340067337E-3"/>
              <c:y val="-9.0614886731391647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69"/>
        <c:dLbl>
          <c:idx val="0"/>
          <c:layout>
            <c:manualLayout>
              <c:x val="4.4893378226711564E-3"/>
              <c:y val="-8.7378640776698976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70"/>
        <c:marker>
          <c:symbol val="none"/>
        </c:marker>
      </c:pivotFmt>
      <c:pivotFmt>
        <c:idx val="71"/>
        <c:marker>
          <c:symbol val="none"/>
        </c:marker>
        <c:dLbl>
          <c:idx val="0"/>
          <c:spPr/>
          <c:txPr>
            <a:bodyPr rot="-2880000"/>
            <a:lstStyle/>
            <a:p>
              <a:pPr>
                <a:defRPr/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72"/>
        <c:dLbl>
          <c:idx val="0"/>
          <c:layout>
            <c:manualLayout>
              <c:x val="4.4893378226711564E-3"/>
              <c:y val="-0.10679611650485436"/>
            </c:manualLayout>
          </c:layout>
          <c:tx>
            <c:rich>
              <a:bodyPr/>
              <a:lstStyle/>
              <a:p>
                <a:r>
                  <a:rPr lang="cs-CZ"/>
                  <a:t>9687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73"/>
        <c:dLbl>
          <c:idx val="0"/>
          <c:layout>
            <c:manualLayout>
              <c:x val="0"/>
              <c:y val="-4.2071197411003236E-2"/>
            </c:manualLayout>
          </c:layout>
          <c:tx>
            <c:rich>
              <a:bodyPr/>
              <a:lstStyle/>
              <a:p>
                <a:r>
                  <a:rPr lang="cs-CZ"/>
                  <a:t>8029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74"/>
        <c:dLbl>
          <c:idx val="0"/>
          <c:layout>
            <c:manualLayout>
              <c:x val="4.4893378226711564E-3"/>
              <c:y val="-8.0906148867313912E-2"/>
            </c:manualLayout>
          </c:layout>
          <c:tx>
            <c:rich>
              <a:bodyPr/>
              <a:lstStyle/>
              <a:p>
                <a:r>
                  <a:rPr lang="cs-CZ"/>
                  <a:t>7770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75"/>
        <c:dLbl>
          <c:idx val="0"/>
          <c:layout>
            <c:manualLayout>
              <c:x val="2.244668911335537E-3"/>
              <c:y val="-3.8834951456310621E-2"/>
            </c:manualLayout>
          </c:layout>
          <c:tx>
            <c:rich>
              <a:bodyPr/>
              <a:lstStyle/>
              <a:p>
                <a:r>
                  <a:rPr lang="cs-CZ"/>
                  <a:t>3808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76"/>
        <c:dLbl>
          <c:idx val="0"/>
          <c:layout>
            <c:manualLayout>
              <c:x val="4.4893378226711564E-3"/>
              <c:y val="-5.1779935275080909E-2"/>
            </c:manualLayout>
          </c:layout>
          <c:tx>
            <c:rich>
              <a:bodyPr/>
              <a:lstStyle/>
              <a:p>
                <a:r>
                  <a:rPr lang="cs-CZ"/>
                  <a:t>1502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77"/>
        <c:dLbl>
          <c:idx val="0"/>
          <c:layout>
            <c:manualLayout>
              <c:x val="4.4893378226711564E-3"/>
              <c:y val="-5.5016181229773461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KONTING!$B$3:$B$4</c:f>
              <c:strCache>
                <c:ptCount val="1"/>
                <c:pt idx="0">
                  <c:v>7RP</c:v>
                </c:pt>
              </c:strCache>
            </c:strRef>
          </c:tx>
          <c:invertIfNegative val="0"/>
          <c:cat>
            <c:strRef>
              <c:f>KONTING!$A$5:$A$17</c:f>
              <c:strCache>
                <c:ptCount val="12"/>
                <c:pt idx="0">
                  <c:v>LAB - Prof. Míšek</c:v>
                </c:pt>
                <c:pt idx="1">
                  <c:v>LAB - Prof. Ráb</c:v>
                </c:pt>
                <c:pt idx="2">
                  <c:v>LAB - Dr. Juhás</c:v>
                </c:pt>
                <c:pt idx="3">
                  <c:v>LAB - Dr. Kaňka</c:v>
                </c:pt>
                <c:pt idx="4">
                  <c:v>LAB - Ing. Kubelka</c:v>
                </c:pt>
                <c:pt idx="5">
                  <c:v>LAB - Dr. Janda</c:v>
                </c:pt>
                <c:pt idx="6">
                  <c:v>LAB - Dr. Kovářová</c:v>
                </c:pt>
                <c:pt idx="7">
                  <c:v>LAB - Dr. Kotlík</c:v>
                </c:pt>
                <c:pt idx="8">
                  <c:v>LAB - Dr. Šimůnek</c:v>
                </c:pt>
                <c:pt idx="9">
                  <c:v>LAB - Dr. Šolc</c:v>
                </c:pt>
                <c:pt idx="10">
                  <c:v>LAB - Prof. Macholán</c:v>
                </c:pt>
                <c:pt idx="11">
                  <c:v>LAB - Dr. Anger</c:v>
                </c:pt>
              </c:strCache>
            </c:strRef>
          </c:cat>
          <c:val>
            <c:numRef>
              <c:f>KONTING!$B$5:$B$17</c:f>
              <c:numCache>
                <c:formatCode>General</c:formatCode>
                <c:ptCount val="12"/>
                <c:pt idx="8">
                  <c:v>830</c:v>
                </c:pt>
              </c:numCache>
            </c:numRef>
          </c:val>
        </c:ser>
        <c:ser>
          <c:idx val="1"/>
          <c:order val="1"/>
          <c:tx>
            <c:strRef>
              <c:f>KONTING!$C$3:$C$4</c:f>
              <c:strCache>
                <c:ptCount val="1"/>
                <c:pt idx="0">
                  <c:v>GA AV</c:v>
                </c:pt>
              </c:strCache>
            </c:strRef>
          </c:tx>
          <c:invertIfNegative val="0"/>
          <c:cat>
            <c:strRef>
              <c:f>KONTING!$A$5:$A$17</c:f>
              <c:strCache>
                <c:ptCount val="12"/>
                <c:pt idx="0">
                  <c:v>LAB - Prof. Míšek</c:v>
                </c:pt>
                <c:pt idx="1">
                  <c:v>LAB - Prof. Ráb</c:v>
                </c:pt>
                <c:pt idx="2">
                  <c:v>LAB - Dr. Juhás</c:v>
                </c:pt>
                <c:pt idx="3">
                  <c:v>LAB - Dr. Kaňka</c:v>
                </c:pt>
                <c:pt idx="4">
                  <c:v>LAB - Ing. Kubelka</c:v>
                </c:pt>
                <c:pt idx="5">
                  <c:v>LAB - Dr. Janda</c:v>
                </c:pt>
                <c:pt idx="6">
                  <c:v>LAB - Dr. Kovářová</c:v>
                </c:pt>
                <c:pt idx="7">
                  <c:v>LAB - Dr. Kotlík</c:v>
                </c:pt>
                <c:pt idx="8">
                  <c:v>LAB - Dr. Šimůnek</c:v>
                </c:pt>
                <c:pt idx="9">
                  <c:v>LAB - Dr. Šolc</c:v>
                </c:pt>
                <c:pt idx="10">
                  <c:v>LAB - Prof. Macholán</c:v>
                </c:pt>
                <c:pt idx="11">
                  <c:v>LAB - Dr. Anger</c:v>
                </c:pt>
              </c:strCache>
            </c:strRef>
          </c:cat>
          <c:val>
            <c:numRef>
              <c:f>KONTING!$C$5:$C$17</c:f>
              <c:numCache>
                <c:formatCode>General</c:formatCode>
                <c:ptCount val="12"/>
                <c:pt idx="7">
                  <c:v>710</c:v>
                </c:pt>
              </c:numCache>
            </c:numRef>
          </c:val>
        </c:ser>
        <c:ser>
          <c:idx val="2"/>
          <c:order val="2"/>
          <c:tx>
            <c:strRef>
              <c:f>KONTING!$D$3:$D$4</c:f>
              <c:strCache>
                <c:ptCount val="1"/>
                <c:pt idx="0">
                  <c:v>GAČR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layout>
                <c:manualLayout>
                  <c:x val="2.2444921657520083E-3"/>
                  <c:y val="-8.0906148867313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7.4433656957928737E-2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3049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8.2303575971038333E-17"/>
                  <c:y val="-4.8543689320388467E-2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2070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delete val="1"/>
            </c:dLbl>
            <c:dLbl>
              <c:idx val="10"/>
              <c:layout>
                <c:manualLayout>
                  <c:x val="-1.7674558356973054E-7"/>
                  <c:y val="-5.825242718446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2880000"/>
              <a:lstStyle/>
              <a:p>
                <a:pPr>
                  <a:defRPr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KONTING!$A$5:$A$17</c:f>
              <c:strCache>
                <c:ptCount val="12"/>
                <c:pt idx="0">
                  <c:v>LAB - Prof. Míšek</c:v>
                </c:pt>
                <c:pt idx="1">
                  <c:v>LAB - Prof. Ráb</c:v>
                </c:pt>
                <c:pt idx="2">
                  <c:v>LAB - Dr. Juhás</c:v>
                </c:pt>
                <c:pt idx="3">
                  <c:v>LAB - Dr. Kaňka</c:v>
                </c:pt>
                <c:pt idx="4">
                  <c:v>LAB - Ing. Kubelka</c:v>
                </c:pt>
                <c:pt idx="5">
                  <c:v>LAB - Dr. Janda</c:v>
                </c:pt>
                <c:pt idx="6">
                  <c:v>LAB - Dr. Kovářová</c:v>
                </c:pt>
                <c:pt idx="7">
                  <c:v>LAB - Dr. Kotlík</c:v>
                </c:pt>
                <c:pt idx="8">
                  <c:v>LAB - Dr. Šimůnek</c:v>
                </c:pt>
                <c:pt idx="9">
                  <c:v>LAB - Dr. Šolc</c:v>
                </c:pt>
                <c:pt idx="10">
                  <c:v>LAB - Prof. Macholán</c:v>
                </c:pt>
                <c:pt idx="11">
                  <c:v>LAB - Dr. Anger</c:v>
                </c:pt>
              </c:strCache>
            </c:strRef>
          </c:cat>
          <c:val>
            <c:numRef>
              <c:f>KONTING!$D$5:$D$17</c:f>
              <c:numCache>
                <c:formatCode>General</c:formatCode>
                <c:ptCount val="12"/>
                <c:pt idx="0">
                  <c:v>5336</c:v>
                </c:pt>
                <c:pt idx="1">
                  <c:v>7898</c:v>
                </c:pt>
                <c:pt idx="2">
                  <c:v>608</c:v>
                </c:pt>
                <c:pt idx="3">
                  <c:v>3143</c:v>
                </c:pt>
                <c:pt idx="4">
                  <c:v>3745</c:v>
                </c:pt>
                <c:pt idx="7">
                  <c:v>2339</c:v>
                </c:pt>
                <c:pt idx="8">
                  <c:v>1240</c:v>
                </c:pt>
                <c:pt idx="9">
                  <c:v>589</c:v>
                </c:pt>
                <c:pt idx="10">
                  <c:v>1249</c:v>
                </c:pt>
              </c:numCache>
            </c:numRef>
          </c:val>
        </c:ser>
        <c:ser>
          <c:idx val="3"/>
          <c:order val="3"/>
          <c:tx>
            <c:strRef>
              <c:f>KONTING!$E$3:$E$4</c:f>
              <c:strCache>
                <c:ptCount val="1"/>
                <c:pt idx="0">
                  <c:v>OP VaVPI</c:v>
                </c:pt>
              </c:strCache>
            </c:strRef>
          </c:tx>
          <c:invertIfNegative val="0"/>
          <c:dLbls>
            <c:dLbl>
              <c:idx val="2"/>
              <c:delete val="1"/>
            </c:dLbl>
            <c:dLbl>
              <c:idx val="5"/>
              <c:layout>
                <c:manualLayout>
                  <c:x val="6.7340067340067337E-3"/>
                  <c:y val="-9.0614886731391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4893378226711564E-3"/>
                  <c:y val="-8.7378640776698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2880000"/>
              <a:lstStyle/>
              <a:p>
                <a:pPr>
                  <a:defRPr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KONTING!$A$5:$A$17</c:f>
              <c:strCache>
                <c:ptCount val="12"/>
                <c:pt idx="0">
                  <c:v>LAB - Prof. Míšek</c:v>
                </c:pt>
                <c:pt idx="1">
                  <c:v>LAB - Prof. Ráb</c:v>
                </c:pt>
                <c:pt idx="2">
                  <c:v>LAB - Dr. Juhás</c:v>
                </c:pt>
                <c:pt idx="3">
                  <c:v>LAB - Dr. Kaňka</c:v>
                </c:pt>
                <c:pt idx="4">
                  <c:v>LAB - Ing. Kubelka</c:v>
                </c:pt>
                <c:pt idx="5">
                  <c:v>LAB - Dr. Janda</c:v>
                </c:pt>
                <c:pt idx="6">
                  <c:v>LAB - Dr. Kovářová</c:v>
                </c:pt>
                <c:pt idx="7">
                  <c:v>LAB - Dr. Kotlík</c:v>
                </c:pt>
                <c:pt idx="8">
                  <c:v>LAB - Dr. Šimůnek</c:v>
                </c:pt>
                <c:pt idx="9">
                  <c:v>LAB - Dr. Šolc</c:v>
                </c:pt>
                <c:pt idx="10">
                  <c:v>LAB - Prof. Macholán</c:v>
                </c:pt>
                <c:pt idx="11">
                  <c:v>LAB - Dr. Anger</c:v>
                </c:pt>
              </c:strCache>
            </c:strRef>
          </c:cat>
          <c:val>
            <c:numRef>
              <c:f>KONTING!$E$5:$E$17</c:f>
              <c:numCache>
                <c:formatCode>General</c:formatCode>
                <c:ptCount val="12"/>
                <c:pt idx="2">
                  <c:v>3583</c:v>
                </c:pt>
                <c:pt idx="5">
                  <c:v>3583</c:v>
                </c:pt>
                <c:pt idx="6">
                  <c:v>3583</c:v>
                </c:pt>
              </c:numCache>
            </c:numRef>
          </c:val>
        </c:ser>
        <c:ser>
          <c:idx val="4"/>
          <c:order val="4"/>
          <c:tx>
            <c:strRef>
              <c:f>KONTING!$F$3:$F$4</c:f>
              <c:strCache>
                <c:ptCount val="1"/>
                <c:pt idx="0">
                  <c:v>OPVK</c:v>
                </c:pt>
              </c:strCache>
            </c:strRef>
          </c:tx>
          <c:invertIfNegative val="0"/>
          <c:cat>
            <c:strRef>
              <c:f>KONTING!$A$5:$A$17</c:f>
              <c:strCache>
                <c:ptCount val="12"/>
                <c:pt idx="0">
                  <c:v>LAB - Prof. Míšek</c:v>
                </c:pt>
                <c:pt idx="1">
                  <c:v>LAB - Prof. Ráb</c:v>
                </c:pt>
                <c:pt idx="2">
                  <c:v>LAB - Dr. Juhás</c:v>
                </c:pt>
                <c:pt idx="3">
                  <c:v>LAB - Dr. Kaňka</c:v>
                </c:pt>
                <c:pt idx="4">
                  <c:v>LAB - Ing. Kubelka</c:v>
                </c:pt>
                <c:pt idx="5">
                  <c:v>LAB - Dr. Janda</c:v>
                </c:pt>
                <c:pt idx="6">
                  <c:v>LAB - Dr. Kovářová</c:v>
                </c:pt>
                <c:pt idx="7">
                  <c:v>LAB - Dr. Kotlík</c:v>
                </c:pt>
                <c:pt idx="8">
                  <c:v>LAB - Dr. Šimůnek</c:v>
                </c:pt>
                <c:pt idx="9">
                  <c:v>LAB - Dr. Šolc</c:v>
                </c:pt>
                <c:pt idx="10">
                  <c:v>LAB - Prof. Macholán</c:v>
                </c:pt>
                <c:pt idx="11">
                  <c:v>LAB - Dr. Anger</c:v>
                </c:pt>
              </c:strCache>
            </c:strRef>
          </c:cat>
          <c:val>
            <c:numRef>
              <c:f>KONTING!$F$5:$F$17</c:f>
              <c:numCache>
                <c:formatCode>General</c:formatCode>
                <c:ptCount val="12"/>
                <c:pt idx="0">
                  <c:v>1060</c:v>
                </c:pt>
              </c:numCache>
            </c:numRef>
          </c:val>
        </c:ser>
        <c:ser>
          <c:idx val="5"/>
          <c:order val="5"/>
          <c:tx>
            <c:strRef>
              <c:f>KONTING!$G$3:$G$4</c:f>
              <c:strCache>
                <c:ptCount val="1"/>
                <c:pt idx="0">
                  <c:v>OSTATNÍ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1217211354625606E-3"/>
                  <c:y val="-0.11895948342904428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9687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2071197411003236E-2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8029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01885362654564E-2"/>
                  <c:y val="-9.9151578943335802E-2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7770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8769456793357948E-3"/>
                  <c:y val="-3.8835004922824552E-2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3808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4893378226711564E-3"/>
                  <c:y val="-5.1779935275080909E-2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1502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4.4893378226711564E-3"/>
                  <c:y val="-5.50161812297734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2880000"/>
              <a:lstStyle/>
              <a:p>
                <a:pPr>
                  <a:defRPr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KONTING!$A$5:$A$17</c:f>
              <c:strCache>
                <c:ptCount val="12"/>
                <c:pt idx="0">
                  <c:v>LAB - Prof. Míšek</c:v>
                </c:pt>
                <c:pt idx="1">
                  <c:v>LAB - Prof. Ráb</c:v>
                </c:pt>
                <c:pt idx="2">
                  <c:v>LAB - Dr. Juhás</c:v>
                </c:pt>
                <c:pt idx="3">
                  <c:v>LAB - Dr. Kaňka</c:v>
                </c:pt>
                <c:pt idx="4">
                  <c:v>LAB - Ing. Kubelka</c:v>
                </c:pt>
                <c:pt idx="5">
                  <c:v>LAB - Dr. Janda</c:v>
                </c:pt>
                <c:pt idx="6">
                  <c:v>LAB - Dr. Kovářová</c:v>
                </c:pt>
                <c:pt idx="7">
                  <c:v>LAB - Dr. Kotlík</c:v>
                </c:pt>
                <c:pt idx="8">
                  <c:v>LAB - Dr. Šimůnek</c:v>
                </c:pt>
                <c:pt idx="9">
                  <c:v>LAB - Dr. Šolc</c:v>
                </c:pt>
                <c:pt idx="10">
                  <c:v>LAB - Prof. Macholán</c:v>
                </c:pt>
                <c:pt idx="11">
                  <c:v>LAB - Dr. Anger</c:v>
                </c:pt>
              </c:strCache>
            </c:strRef>
          </c:cat>
          <c:val>
            <c:numRef>
              <c:f>KONTING!$G$5:$G$17</c:f>
              <c:numCache>
                <c:formatCode>General</c:formatCode>
                <c:ptCount val="12"/>
                <c:pt idx="0">
                  <c:v>3291</c:v>
                </c:pt>
                <c:pt idx="1">
                  <c:v>131</c:v>
                </c:pt>
                <c:pt idx="2">
                  <c:v>3579</c:v>
                </c:pt>
                <c:pt idx="3">
                  <c:v>665</c:v>
                </c:pt>
                <c:pt idx="9">
                  <c:v>913</c:v>
                </c:pt>
                <c:pt idx="11">
                  <c:v>1143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38823424"/>
        <c:axId val="79641344"/>
      </c:barChart>
      <c:catAx>
        <c:axId val="38823424"/>
        <c:scaling>
          <c:orientation val="minMax"/>
        </c:scaling>
        <c:delete val="0"/>
        <c:axPos val="b"/>
        <c:majorTickMark val="none"/>
        <c:minorTickMark val="none"/>
        <c:tickLblPos val="nextTo"/>
        <c:crossAx val="79641344"/>
        <c:crosses val="autoZero"/>
        <c:auto val="1"/>
        <c:lblAlgn val="ctr"/>
        <c:lblOffset val="100"/>
        <c:noMultiLvlLbl val="0"/>
      </c:catAx>
      <c:valAx>
        <c:axId val="7964134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8823424"/>
        <c:crosses val="autoZero"/>
        <c:crossBetween val="between"/>
        <c:majorUnit val="5000"/>
      </c:valAx>
      <c:spPr>
        <a:scene3d>
          <a:camera prst="orthographicFront"/>
          <a:lightRig rig="threePt" dir="t"/>
        </a:scene3d>
        <a:sp3d/>
      </c:spPr>
    </c:plotArea>
    <c:legend>
      <c:legendPos val="r"/>
      <c:layout>
        <c:manualLayout>
          <c:xMode val="edge"/>
          <c:yMode val="edge"/>
          <c:x val="0.83378049205146365"/>
          <c:y val="0.22470707277735424"/>
          <c:w val="0.15042524296637025"/>
          <c:h val="0.4803422225116750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[ROZPOČET_UZFG_2014.xlsx]KONTING!Kontingenční tabulka 11</c:name>
    <c:fmtId val="35"/>
  </c:pivotSource>
  <c:chart>
    <c:title>
      <c:tx>
        <c:rich>
          <a:bodyPr/>
          <a:lstStyle/>
          <a:p>
            <a:pPr>
              <a:defRPr/>
            </a:pPr>
            <a:r>
              <a:rPr lang="cs-CZ" baseline="0"/>
              <a:t>Předpoklad 2014 v tis. Kč</a:t>
            </a:r>
            <a:endParaRPr lang="cs-CZ"/>
          </a:p>
        </c:rich>
      </c:tx>
      <c:layout/>
      <c:overlay val="0"/>
    </c:title>
    <c:autoTitleDeleted val="0"/>
    <c:pivotFmts>
      <c:pivotFmt>
        <c:idx val="0"/>
      </c:pivotFmt>
      <c:pivotFmt>
        <c:idx val="1"/>
        <c:marker>
          <c:symbol val="none"/>
        </c:marker>
        <c:dLbl>
          <c:idx val="0"/>
          <c:spPr/>
          <c:txPr>
            <a:bodyPr rot="-2880000"/>
            <a:lstStyle/>
            <a:p>
              <a:pPr>
                <a:defRPr/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"/>
        <c:marker>
          <c:symbol val="none"/>
        </c:marker>
      </c:pivotFmt>
      <c:pivotFmt>
        <c:idx val="3"/>
      </c:pivotFmt>
      <c:pivotFmt>
        <c:idx val="4"/>
        <c:marker>
          <c:symbol val="none"/>
        </c:marker>
      </c:pivotFmt>
      <c:pivotFmt>
        <c:idx val="5"/>
      </c:pivotFmt>
      <c:pivotFmt>
        <c:idx val="6"/>
        <c:marker>
          <c:symbol val="none"/>
        </c:marker>
        <c:dLbl>
          <c:idx val="0"/>
          <c:spPr/>
          <c:txPr>
            <a:bodyPr rot="-2880000"/>
            <a:lstStyle/>
            <a:p>
              <a:pPr>
                <a:defRPr/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7"/>
      </c:pivotFmt>
      <c:pivotFmt>
        <c:idx val="8"/>
        <c:marker>
          <c:symbol val="none"/>
        </c:marker>
        <c:dLbl>
          <c:idx val="0"/>
          <c:spPr/>
          <c:txPr>
            <a:bodyPr rot="-2880000"/>
            <a:lstStyle/>
            <a:p>
              <a:pPr>
                <a:defRPr/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9"/>
      </c:pivotFmt>
      <c:pivotFmt>
        <c:idx val="10"/>
        <c:marker>
          <c:symbol val="none"/>
        </c:marker>
      </c:pivotFmt>
      <c:pivotFmt>
        <c:idx val="11"/>
      </c:pivotFmt>
      <c:pivotFmt>
        <c:idx val="12"/>
        <c:dLbl>
          <c:idx val="0"/>
          <c:layout>
            <c:manualLayout>
              <c:x val="4.4893378226711564E-3"/>
              <c:y val="-5.5016181229773461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3"/>
        <c:dLbl>
          <c:idx val="0"/>
          <c:layout>
            <c:manualLayout>
              <c:x val="4.4893378226711564E-3"/>
              <c:y val="-5.1779935275080909E-2"/>
            </c:manualLayout>
          </c:layout>
          <c:tx>
            <c:rich>
              <a:bodyPr/>
              <a:lstStyle/>
              <a:p>
                <a:r>
                  <a:rPr lang="cs-CZ"/>
                  <a:t>903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4"/>
        <c:dLbl>
          <c:idx val="0"/>
          <c:layout>
            <c:manualLayout>
              <c:x val="-1.7674558356973054E-7"/>
              <c:y val="-5.8252427184466021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5"/>
        <c:dLbl>
          <c:idx val="0"/>
          <c:layout>
            <c:manualLayout>
              <c:x val="-8.2303575971038333E-17"/>
              <c:y val="-4.8543689320388467E-2"/>
            </c:manualLayout>
          </c:layout>
          <c:tx>
            <c:rich>
              <a:bodyPr/>
              <a:lstStyle/>
              <a:p>
                <a:r>
                  <a:rPr lang="cs-CZ"/>
                  <a:t>1517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6"/>
        <c:dLbl>
          <c:idx val="0"/>
          <c:layout>
            <c:manualLayout>
              <c:x val="0"/>
              <c:y val="-7.4433656957928737E-2"/>
            </c:manualLayout>
          </c:layout>
          <c:tx>
            <c:rich>
              <a:bodyPr/>
              <a:lstStyle/>
              <a:p>
                <a:r>
                  <a:rPr lang="cs-CZ"/>
                  <a:t>2339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7"/>
        <c:dLbl>
          <c:idx val="0"/>
          <c:layout>
            <c:manualLayout>
              <c:x val="4.4893378226711564E-3"/>
              <c:y val="-8.7378640776698976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8"/>
        <c:dLbl>
          <c:idx val="0"/>
          <c:layout>
            <c:manualLayout>
              <c:x val="6.7340067340067337E-3"/>
              <c:y val="-9.0614886731391647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9"/>
        <c:dLbl>
          <c:idx val="0"/>
          <c:layout>
            <c:manualLayout>
              <c:x val="2.2444921657520083E-3"/>
              <c:y val="-8.0906148867313912E-2"/>
            </c:manualLayout>
          </c:layout>
          <c:tx>
            <c:rich>
              <a:bodyPr/>
              <a:lstStyle/>
              <a:p>
                <a:r>
                  <a:rPr lang="cs-CZ"/>
                  <a:t>2681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0"/>
        <c:dLbl>
          <c:idx val="0"/>
          <c:layout>
            <c:manualLayout>
              <c:x val="2.244668911335537E-3"/>
              <c:y val="-3.8834951456310621E-2"/>
            </c:manualLayout>
          </c:layout>
          <c:tx>
            <c:rich>
              <a:bodyPr/>
              <a:lstStyle/>
              <a:p>
                <a:r>
                  <a:rPr lang="cs-CZ"/>
                  <a:t>2717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1"/>
        <c:dLbl>
          <c:idx val="0"/>
          <c:delete val="1"/>
        </c:dLbl>
      </c:pivotFmt>
      <c:pivotFmt>
        <c:idx val="22"/>
        <c:dLbl>
          <c:idx val="0"/>
          <c:layout>
            <c:manualLayout>
              <c:x val="4.4893378226711564E-3"/>
              <c:y val="-8.0906148867313912E-2"/>
            </c:manualLayout>
          </c:layout>
          <c:tx>
            <c:rich>
              <a:bodyPr/>
              <a:lstStyle/>
              <a:p>
                <a:r>
                  <a:rPr lang="cs-CZ"/>
                  <a:t>10525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3"/>
        <c:dLbl>
          <c:idx val="0"/>
          <c:delete val="1"/>
        </c:dLbl>
      </c:pivotFmt>
      <c:pivotFmt>
        <c:idx val="24"/>
        <c:dLbl>
          <c:idx val="0"/>
          <c:delete val="1"/>
        </c:dLbl>
      </c:pivotFmt>
      <c:pivotFmt>
        <c:idx val="25"/>
        <c:dLbl>
          <c:idx val="0"/>
          <c:layout>
            <c:manualLayout>
              <c:x val="0"/>
              <c:y val="-4.2071197411003236E-2"/>
            </c:manualLayout>
          </c:layout>
          <c:tx>
            <c:rich>
              <a:bodyPr/>
              <a:lstStyle/>
              <a:p>
                <a:r>
                  <a:rPr lang="cs-CZ"/>
                  <a:t>6257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6"/>
        <c:dLbl>
          <c:idx val="0"/>
          <c:delete val="1"/>
        </c:dLbl>
      </c:pivotFmt>
      <c:pivotFmt>
        <c:idx val="27"/>
        <c:dLbl>
          <c:idx val="0"/>
          <c:layout>
            <c:manualLayout>
              <c:x val="4.4893378226711564E-3"/>
              <c:y val="-0.10679611650485436"/>
            </c:manualLayout>
          </c:layout>
          <c:tx>
            <c:rich>
              <a:bodyPr/>
              <a:lstStyle/>
              <a:p>
                <a:r>
                  <a:rPr lang="cs-CZ"/>
                  <a:t>21085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8"/>
        <c:dLbl>
          <c:idx val="0"/>
          <c:delete val="1"/>
        </c:dLbl>
      </c:pivotFmt>
      <c:pivotFmt>
        <c:idx val="29"/>
        <c:dLbl>
          <c:idx val="0"/>
          <c:delete val="1"/>
        </c:dLbl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  <c:dLbl>
          <c:idx val="0"/>
          <c:spPr/>
          <c:txPr>
            <a:bodyPr rot="-2880000"/>
            <a:lstStyle/>
            <a:p>
              <a:pPr>
                <a:defRPr/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33"/>
        <c:dLbl>
          <c:idx val="0"/>
          <c:delete val="1"/>
        </c:dLbl>
      </c:pivotFmt>
      <c:pivotFmt>
        <c:idx val="34"/>
        <c:dLbl>
          <c:idx val="0"/>
          <c:delete val="1"/>
        </c:dLbl>
      </c:pivotFmt>
      <c:pivotFmt>
        <c:idx val="35"/>
        <c:dLbl>
          <c:idx val="0"/>
          <c:delete val="1"/>
        </c:dLbl>
      </c:pivotFmt>
      <c:pivotFmt>
        <c:idx val="36"/>
        <c:dLbl>
          <c:idx val="0"/>
          <c:delete val="1"/>
        </c:dLbl>
      </c:pivotFmt>
      <c:pivotFmt>
        <c:idx val="37"/>
        <c:dLbl>
          <c:idx val="0"/>
          <c:layout>
            <c:manualLayout>
              <c:x val="2.2444921657520083E-3"/>
              <c:y val="-8.0906148867313912E-2"/>
            </c:manualLayout>
          </c:layout>
          <c:tx>
            <c:rich>
              <a:bodyPr/>
              <a:lstStyle/>
              <a:p>
                <a:r>
                  <a:rPr lang="cs-CZ"/>
                  <a:t>2681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38"/>
        <c:dLbl>
          <c:idx val="0"/>
          <c:layout>
            <c:manualLayout>
              <c:x val="0"/>
              <c:y val="-7.4433656957928737E-2"/>
            </c:manualLayout>
          </c:layout>
          <c:tx>
            <c:rich>
              <a:bodyPr/>
              <a:lstStyle/>
              <a:p>
                <a:r>
                  <a:rPr lang="cs-CZ"/>
                  <a:t>2339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39"/>
        <c:dLbl>
          <c:idx val="0"/>
          <c:layout>
            <c:manualLayout>
              <c:x val="-8.2303575971038333E-17"/>
              <c:y val="-4.8543689320388467E-2"/>
            </c:manualLayout>
          </c:layout>
          <c:tx>
            <c:rich>
              <a:bodyPr/>
              <a:lstStyle/>
              <a:p>
                <a:r>
                  <a:rPr lang="cs-CZ"/>
                  <a:t>1517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40"/>
        <c:dLbl>
          <c:idx val="0"/>
          <c:layout>
            <c:manualLayout>
              <c:x val="-1.7674558356973054E-7"/>
              <c:y val="-5.8252427184466021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41"/>
        <c:dLbl>
          <c:idx val="0"/>
          <c:delete val="1"/>
        </c:dLbl>
      </c:pivotFmt>
      <c:pivotFmt>
        <c:idx val="42"/>
        <c:marker>
          <c:symbol val="none"/>
        </c:marker>
        <c:dLbl>
          <c:idx val="0"/>
          <c:spPr/>
          <c:txPr>
            <a:bodyPr rot="-2880000"/>
            <a:lstStyle/>
            <a:p>
              <a:pPr>
                <a:defRPr/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43"/>
        <c:dLbl>
          <c:idx val="0"/>
          <c:delete val="1"/>
        </c:dLbl>
      </c:pivotFmt>
      <c:pivotFmt>
        <c:idx val="44"/>
        <c:dLbl>
          <c:idx val="0"/>
          <c:layout>
            <c:manualLayout>
              <c:x val="4.4893378226711564E-3"/>
              <c:y val="-8.7378640776698976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45"/>
        <c:dLbl>
          <c:idx val="0"/>
          <c:layout>
            <c:manualLayout>
              <c:x val="6.7340067340067337E-3"/>
              <c:y val="-9.0614886731391647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46"/>
        <c:marker>
          <c:symbol val="none"/>
        </c:marker>
      </c:pivotFmt>
      <c:pivotFmt>
        <c:idx val="47"/>
        <c:marker>
          <c:symbol val="none"/>
        </c:marker>
        <c:dLbl>
          <c:idx val="0"/>
          <c:spPr/>
          <c:txPr>
            <a:bodyPr rot="-2880000"/>
            <a:lstStyle/>
            <a:p>
              <a:pPr>
                <a:defRPr/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48"/>
        <c:dLbl>
          <c:idx val="0"/>
          <c:layout>
            <c:manualLayout>
              <c:x val="4.4893378226711564E-3"/>
              <c:y val="-0.10679611650485436"/>
            </c:manualLayout>
          </c:layout>
          <c:tx>
            <c:rich>
              <a:bodyPr/>
              <a:lstStyle/>
              <a:p>
                <a:r>
                  <a:rPr lang="cs-CZ"/>
                  <a:t>21085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49"/>
        <c:dLbl>
          <c:idx val="0"/>
          <c:layout>
            <c:manualLayout>
              <c:x val="4.4893378226711564E-3"/>
              <c:y val="-8.0906148867313912E-2"/>
            </c:manualLayout>
          </c:layout>
          <c:tx>
            <c:rich>
              <a:bodyPr/>
              <a:lstStyle/>
              <a:p>
                <a:r>
                  <a:rPr lang="cs-CZ"/>
                  <a:t>10525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50"/>
        <c:dLbl>
          <c:idx val="0"/>
          <c:layout>
            <c:manualLayout>
              <c:x val="0"/>
              <c:y val="-4.2071197411003236E-2"/>
            </c:manualLayout>
          </c:layout>
          <c:tx>
            <c:rich>
              <a:bodyPr/>
              <a:lstStyle/>
              <a:p>
                <a:r>
                  <a:rPr lang="cs-CZ"/>
                  <a:t>6257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51"/>
        <c:dLbl>
          <c:idx val="0"/>
          <c:layout>
            <c:manualLayout>
              <c:x val="2.244668911335537E-3"/>
              <c:y val="-3.8834951456310621E-2"/>
            </c:manualLayout>
          </c:layout>
          <c:tx>
            <c:rich>
              <a:bodyPr/>
              <a:lstStyle/>
              <a:p>
                <a:r>
                  <a:rPr lang="cs-CZ"/>
                  <a:t>2717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52"/>
        <c:dLbl>
          <c:idx val="0"/>
          <c:layout>
            <c:manualLayout>
              <c:x val="4.4893378226711564E-3"/>
              <c:y val="-5.1779935275080909E-2"/>
            </c:manualLayout>
          </c:layout>
          <c:tx>
            <c:rich>
              <a:bodyPr/>
              <a:lstStyle/>
              <a:p>
                <a:r>
                  <a:rPr lang="cs-CZ"/>
                  <a:t>903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53"/>
        <c:dLbl>
          <c:idx val="0"/>
          <c:layout>
            <c:manualLayout>
              <c:x val="4.4893378226711564E-3"/>
              <c:y val="-5.5016181229773461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54"/>
        <c:marker>
          <c:symbol val="none"/>
        </c:marker>
      </c:pivotFmt>
      <c:pivotFmt>
        <c:idx val="55"/>
        <c:marker>
          <c:symbol val="none"/>
        </c:marker>
      </c:pivotFmt>
      <c:pivotFmt>
        <c:idx val="56"/>
        <c:marker>
          <c:symbol val="none"/>
        </c:marker>
        <c:dLbl>
          <c:idx val="0"/>
          <c:spPr/>
          <c:txPr>
            <a:bodyPr rot="-2880000"/>
            <a:lstStyle/>
            <a:p>
              <a:pPr>
                <a:defRPr/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57"/>
        <c:dLbl>
          <c:idx val="0"/>
          <c:delete val="1"/>
        </c:dLbl>
      </c:pivotFmt>
      <c:pivotFmt>
        <c:idx val="58"/>
        <c:dLbl>
          <c:idx val="0"/>
          <c:delete val="1"/>
        </c:dLbl>
      </c:pivotFmt>
      <c:pivotFmt>
        <c:idx val="59"/>
        <c:dLbl>
          <c:idx val="0"/>
          <c:delete val="1"/>
        </c:dLbl>
      </c:pivotFmt>
      <c:pivotFmt>
        <c:idx val="60"/>
        <c:dLbl>
          <c:idx val="0"/>
          <c:delete val="1"/>
        </c:dLbl>
      </c:pivotFmt>
      <c:pivotFmt>
        <c:idx val="61"/>
        <c:dLbl>
          <c:idx val="0"/>
          <c:layout>
            <c:manualLayout>
              <c:x val="2.2444921657520083E-3"/>
              <c:y val="-8.0906148867313912E-2"/>
            </c:manualLayout>
          </c:layout>
          <c:tx>
            <c:rich>
              <a:bodyPr/>
              <a:lstStyle/>
              <a:p>
                <a:r>
                  <a:rPr lang="cs-CZ"/>
                  <a:t>2681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62"/>
        <c:dLbl>
          <c:idx val="0"/>
          <c:layout>
            <c:manualLayout>
              <c:x val="0"/>
              <c:y val="-7.4433656957928737E-2"/>
            </c:manualLayout>
          </c:layout>
          <c:tx>
            <c:rich>
              <a:bodyPr/>
              <a:lstStyle/>
              <a:p>
                <a:r>
                  <a:rPr lang="cs-CZ"/>
                  <a:t>2339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63"/>
        <c:dLbl>
          <c:idx val="0"/>
          <c:layout>
            <c:manualLayout>
              <c:x val="-8.2303575971038333E-17"/>
              <c:y val="-4.8543689320388467E-2"/>
            </c:manualLayout>
          </c:layout>
          <c:tx>
            <c:rich>
              <a:bodyPr/>
              <a:lstStyle/>
              <a:p>
                <a:r>
                  <a:rPr lang="cs-CZ"/>
                  <a:t>1517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64"/>
        <c:dLbl>
          <c:idx val="0"/>
          <c:layout>
            <c:manualLayout>
              <c:x val="-1.7674558356973054E-7"/>
              <c:y val="-5.8252427184466021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65"/>
        <c:dLbl>
          <c:idx val="0"/>
          <c:delete val="1"/>
        </c:dLbl>
      </c:pivotFmt>
      <c:pivotFmt>
        <c:idx val="66"/>
        <c:marker>
          <c:symbol val="none"/>
        </c:marker>
        <c:dLbl>
          <c:idx val="0"/>
          <c:spPr/>
          <c:txPr>
            <a:bodyPr rot="-2880000"/>
            <a:lstStyle/>
            <a:p>
              <a:pPr>
                <a:defRPr/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67"/>
        <c:dLbl>
          <c:idx val="0"/>
          <c:delete val="1"/>
        </c:dLbl>
      </c:pivotFmt>
      <c:pivotFmt>
        <c:idx val="68"/>
        <c:dLbl>
          <c:idx val="0"/>
          <c:layout>
            <c:manualLayout>
              <c:x val="4.4893378226711564E-3"/>
              <c:y val="-8.7378640776698976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69"/>
        <c:dLbl>
          <c:idx val="0"/>
          <c:layout>
            <c:manualLayout>
              <c:x val="6.7340067340067337E-3"/>
              <c:y val="-9.0614886731391647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70"/>
        <c:marker>
          <c:symbol val="none"/>
        </c:marker>
      </c:pivotFmt>
      <c:pivotFmt>
        <c:idx val="71"/>
        <c:marker>
          <c:symbol val="none"/>
        </c:marker>
        <c:dLbl>
          <c:idx val="0"/>
          <c:spPr/>
          <c:txPr>
            <a:bodyPr rot="-2880000"/>
            <a:lstStyle/>
            <a:p>
              <a:pPr>
                <a:defRPr/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72"/>
        <c:dLbl>
          <c:idx val="0"/>
          <c:layout>
            <c:manualLayout>
              <c:x val="4.4893378226711564E-3"/>
              <c:y val="-0.10679611650485436"/>
            </c:manualLayout>
          </c:layout>
          <c:tx>
            <c:rich>
              <a:bodyPr/>
              <a:lstStyle/>
              <a:p>
                <a:r>
                  <a:rPr lang="cs-CZ"/>
                  <a:t>21085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73"/>
        <c:dLbl>
          <c:idx val="0"/>
          <c:layout>
            <c:manualLayout>
              <c:x val="4.4893378226711564E-3"/>
              <c:y val="-8.0906148867313912E-2"/>
            </c:manualLayout>
          </c:layout>
          <c:tx>
            <c:rich>
              <a:bodyPr/>
              <a:lstStyle/>
              <a:p>
                <a:r>
                  <a:rPr lang="cs-CZ"/>
                  <a:t>10525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74"/>
        <c:dLbl>
          <c:idx val="0"/>
          <c:layout>
            <c:manualLayout>
              <c:x val="0"/>
              <c:y val="-4.2071197411003236E-2"/>
            </c:manualLayout>
          </c:layout>
          <c:tx>
            <c:rich>
              <a:bodyPr/>
              <a:lstStyle/>
              <a:p>
                <a:r>
                  <a:rPr lang="cs-CZ"/>
                  <a:t>6257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75"/>
        <c:dLbl>
          <c:idx val="0"/>
          <c:layout>
            <c:manualLayout>
              <c:x val="2.244668911335537E-3"/>
              <c:y val="-3.8834951456310621E-2"/>
            </c:manualLayout>
          </c:layout>
          <c:tx>
            <c:rich>
              <a:bodyPr/>
              <a:lstStyle/>
              <a:p>
                <a:r>
                  <a:rPr lang="cs-CZ"/>
                  <a:t>2717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76"/>
        <c:dLbl>
          <c:idx val="0"/>
          <c:layout>
            <c:manualLayout>
              <c:x val="4.4893378226711564E-3"/>
              <c:y val="-5.1779935275080909E-2"/>
            </c:manualLayout>
          </c:layout>
          <c:tx>
            <c:rich>
              <a:bodyPr/>
              <a:lstStyle/>
              <a:p>
                <a:r>
                  <a:rPr lang="cs-CZ"/>
                  <a:t>903</a:t>
                </a:r>
                <a:endParaRPr lang="en-US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77"/>
        <c:dLbl>
          <c:idx val="0"/>
          <c:layout>
            <c:manualLayout>
              <c:x val="4.4893378226711564E-3"/>
              <c:y val="-5.5016181229773461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KONTING!$B$3:$B$4</c:f>
              <c:strCache>
                <c:ptCount val="1"/>
                <c:pt idx="0">
                  <c:v>7RP</c:v>
                </c:pt>
              </c:strCache>
            </c:strRef>
          </c:tx>
          <c:invertIfNegative val="0"/>
          <c:cat>
            <c:strRef>
              <c:f>KONTING!$A$5:$A$17</c:f>
              <c:strCache>
                <c:ptCount val="12"/>
                <c:pt idx="0">
                  <c:v>LAB - Prof. Míšek</c:v>
                </c:pt>
                <c:pt idx="1">
                  <c:v>LAB - Dr. Juhás</c:v>
                </c:pt>
                <c:pt idx="2">
                  <c:v>LAB - Dr. Kovářová</c:v>
                </c:pt>
                <c:pt idx="3">
                  <c:v>LAB - Dr. Janda</c:v>
                </c:pt>
                <c:pt idx="4">
                  <c:v>LAB - Prof. Ráb</c:v>
                </c:pt>
                <c:pt idx="5">
                  <c:v>LAB - Dr. Kaňka</c:v>
                </c:pt>
                <c:pt idx="6">
                  <c:v>LAB - Ing. Kubelka</c:v>
                </c:pt>
                <c:pt idx="7">
                  <c:v>LAB - Dr. Kotlík</c:v>
                </c:pt>
                <c:pt idx="8">
                  <c:v>LAB - Dr. Šimůnek</c:v>
                </c:pt>
                <c:pt idx="9">
                  <c:v>LAB - Prof. Macholán</c:v>
                </c:pt>
                <c:pt idx="10">
                  <c:v>LAB - Dr. Šolc</c:v>
                </c:pt>
                <c:pt idx="11">
                  <c:v>LAB - Dr. Anger</c:v>
                </c:pt>
              </c:strCache>
            </c:strRef>
          </c:cat>
          <c:val>
            <c:numRef>
              <c:f>KONTING!$B$5:$B$17</c:f>
              <c:numCache>
                <c:formatCode>General</c:formatCode>
                <c:ptCount val="12"/>
                <c:pt idx="8">
                  <c:v>1213</c:v>
                </c:pt>
              </c:numCache>
            </c:numRef>
          </c:val>
        </c:ser>
        <c:ser>
          <c:idx val="1"/>
          <c:order val="1"/>
          <c:tx>
            <c:strRef>
              <c:f>KONTING!$C$3:$C$4</c:f>
              <c:strCache>
                <c:ptCount val="1"/>
                <c:pt idx="0">
                  <c:v>GA AV</c:v>
                </c:pt>
              </c:strCache>
            </c:strRef>
          </c:tx>
          <c:invertIfNegative val="0"/>
          <c:cat>
            <c:strRef>
              <c:f>KONTING!$A$5:$A$17</c:f>
              <c:strCache>
                <c:ptCount val="12"/>
                <c:pt idx="0">
                  <c:v>LAB - Prof. Míšek</c:v>
                </c:pt>
                <c:pt idx="1">
                  <c:v>LAB - Dr. Juhás</c:v>
                </c:pt>
                <c:pt idx="2">
                  <c:v>LAB - Dr. Kovářová</c:v>
                </c:pt>
                <c:pt idx="3">
                  <c:v>LAB - Dr. Janda</c:v>
                </c:pt>
                <c:pt idx="4">
                  <c:v>LAB - Prof. Ráb</c:v>
                </c:pt>
                <c:pt idx="5">
                  <c:v>LAB - Dr. Kaňka</c:v>
                </c:pt>
                <c:pt idx="6">
                  <c:v>LAB - Ing. Kubelka</c:v>
                </c:pt>
                <c:pt idx="7">
                  <c:v>LAB - Dr. Kotlík</c:v>
                </c:pt>
                <c:pt idx="8">
                  <c:v>LAB - Dr. Šimůnek</c:v>
                </c:pt>
                <c:pt idx="9">
                  <c:v>LAB - Prof. Macholán</c:v>
                </c:pt>
                <c:pt idx="10">
                  <c:v>LAB - Dr. Šolc</c:v>
                </c:pt>
                <c:pt idx="11">
                  <c:v>LAB - Dr. Anger</c:v>
                </c:pt>
              </c:strCache>
            </c:strRef>
          </c:cat>
          <c:val>
            <c:numRef>
              <c:f>KONTING!$C$5:$C$17</c:f>
              <c:numCache>
                <c:formatCode>General</c:formatCode>
                <c:ptCount val="12"/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KONTING!$D$3:$D$4</c:f>
              <c:strCache>
                <c:ptCount val="1"/>
                <c:pt idx="0">
                  <c:v>GAČR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layout>
                <c:manualLayout>
                  <c:x val="2.2444921657520083E-3"/>
                  <c:y val="-8.0906148867313912E-2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2681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7.4433656957928737E-2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2339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8.2303575971038333E-17"/>
                  <c:y val="-4.8543689320388467E-2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1517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7674558356973054E-7"/>
                  <c:y val="-5.825242718446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delete val="1"/>
            </c:dLbl>
            <c:txPr>
              <a:bodyPr rot="-2880000"/>
              <a:lstStyle/>
              <a:p>
                <a:pPr>
                  <a:defRPr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KONTING!$A$5:$A$17</c:f>
              <c:strCache>
                <c:ptCount val="12"/>
                <c:pt idx="0">
                  <c:v>LAB - Prof. Míšek</c:v>
                </c:pt>
                <c:pt idx="1">
                  <c:v>LAB - Dr. Juhás</c:v>
                </c:pt>
                <c:pt idx="2">
                  <c:v>LAB - Dr. Kovářová</c:v>
                </c:pt>
                <c:pt idx="3">
                  <c:v>LAB - Dr. Janda</c:v>
                </c:pt>
                <c:pt idx="4">
                  <c:v>LAB - Prof. Ráb</c:v>
                </c:pt>
                <c:pt idx="5">
                  <c:v>LAB - Dr. Kaňka</c:v>
                </c:pt>
                <c:pt idx="6">
                  <c:v>LAB - Ing. Kubelka</c:v>
                </c:pt>
                <c:pt idx="7">
                  <c:v>LAB - Dr. Kotlík</c:v>
                </c:pt>
                <c:pt idx="8">
                  <c:v>LAB - Dr. Šimůnek</c:v>
                </c:pt>
                <c:pt idx="9">
                  <c:v>LAB - Prof. Macholán</c:v>
                </c:pt>
                <c:pt idx="10">
                  <c:v>LAB - Dr. Šolc</c:v>
                </c:pt>
                <c:pt idx="11">
                  <c:v>LAB - Dr. Anger</c:v>
                </c:pt>
              </c:strCache>
            </c:strRef>
          </c:cat>
          <c:val>
            <c:numRef>
              <c:f>KONTING!$D$5:$D$17</c:f>
              <c:numCache>
                <c:formatCode>General</c:formatCode>
                <c:ptCount val="12"/>
                <c:pt idx="0">
                  <c:v>7899</c:v>
                </c:pt>
                <c:pt idx="1">
                  <c:v>646</c:v>
                </c:pt>
                <c:pt idx="4">
                  <c:v>6257</c:v>
                </c:pt>
                <c:pt idx="5">
                  <c:v>2319</c:v>
                </c:pt>
                <c:pt idx="6">
                  <c:v>2681</c:v>
                </c:pt>
                <c:pt idx="7">
                  <c:v>2339</c:v>
                </c:pt>
                <c:pt idx="8">
                  <c:v>304</c:v>
                </c:pt>
                <c:pt idx="9">
                  <c:v>1212</c:v>
                </c:pt>
              </c:numCache>
            </c:numRef>
          </c:val>
        </c:ser>
        <c:ser>
          <c:idx val="3"/>
          <c:order val="3"/>
          <c:tx>
            <c:strRef>
              <c:f>KONTING!$E$3:$E$4</c:f>
              <c:strCache>
                <c:ptCount val="1"/>
                <c:pt idx="0">
                  <c:v>OP VaVPI</c:v>
                </c:pt>
              </c:strCache>
            </c:strRef>
          </c:tx>
          <c:invertIfNegative val="0"/>
          <c:dLbls>
            <c:dLbl>
              <c:idx val="1"/>
              <c:delete val="1"/>
            </c:dLbl>
            <c:dLbl>
              <c:idx val="2"/>
              <c:layout>
                <c:manualLayout>
                  <c:x val="4.4893378226711564E-3"/>
                  <c:y val="-8.7378640776698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7340067340067337E-3"/>
                  <c:y val="-9.0614886731391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2880000"/>
              <a:lstStyle/>
              <a:p>
                <a:pPr>
                  <a:defRPr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KONTING!$A$5:$A$17</c:f>
              <c:strCache>
                <c:ptCount val="12"/>
                <c:pt idx="0">
                  <c:v>LAB - Prof. Míšek</c:v>
                </c:pt>
                <c:pt idx="1">
                  <c:v>LAB - Dr. Juhás</c:v>
                </c:pt>
                <c:pt idx="2">
                  <c:v>LAB - Dr. Kovářová</c:v>
                </c:pt>
                <c:pt idx="3">
                  <c:v>LAB - Dr. Janda</c:v>
                </c:pt>
                <c:pt idx="4">
                  <c:v>LAB - Prof. Ráb</c:v>
                </c:pt>
                <c:pt idx="5">
                  <c:v>LAB - Dr. Kaňka</c:v>
                </c:pt>
                <c:pt idx="6">
                  <c:v>LAB - Ing. Kubelka</c:v>
                </c:pt>
                <c:pt idx="7">
                  <c:v>LAB - Dr. Kotlík</c:v>
                </c:pt>
                <c:pt idx="8">
                  <c:v>LAB - Dr. Šimůnek</c:v>
                </c:pt>
                <c:pt idx="9">
                  <c:v>LAB - Prof. Macholán</c:v>
                </c:pt>
                <c:pt idx="10">
                  <c:v>LAB - Dr. Šolc</c:v>
                </c:pt>
                <c:pt idx="11">
                  <c:v>LAB - Dr. Anger</c:v>
                </c:pt>
              </c:strCache>
            </c:strRef>
          </c:cat>
          <c:val>
            <c:numRef>
              <c:f>KONTING!$E$5:$E$17</c:f>
              <c:numCache>
                <c:formatCode>General</c:formatCode>
                <c:ptCount val="12"/>
                <c:pt idx="1">
                  <c:v>6300</c:v>
                </c:pt>
                <c:pt idx="2">
                  <c:v>6301</c:v>
                </c:pt>
                <c:pt idx="3">
                  <c:v>6300</c:v>
                </c:pt>
              </c:numCache>
            </c:numRef>
          </c:val>
        </c:ser>
        <c:ser>
          <c:idx val="4"/>
          <c:order val="4"/>
          <c:tx>
            <c:strRef>
              <c:f>KONTING!$F$3:$F$4</c:f>
              <c:strCache>
                <c:ptCount val="1"/>
                <c:pt idx="0">
                  <c:v>OPVK</c:v>
                </c:pt>
              </c:strCache>
            </c:strRef>
          </c:tx>
          <c:invertIfNegative val="0"/>
          <c:cat>
            <c:strRef>
              <c:f>KONTING!$A$5:$A$17</c:f>
              <c:strCache>
                <c:ptCount val="12"/>
                <c:pt idx="0">
                  <c:v>LAB - Prof. Míšek</c:v>
                </c:pt>
                <c:pt idx="1">
                  <c:v>LAB - Dr. Juhás</c:v>
                </c:pt>
                <c:pt idx="2">
                  <c:v>LAB - Dr. Kovářová</c:v>
                </c:pt>
                <c:pt idx="3">
                  <c:v>LAB - Dr. Janda</c:v>
                </c:pt>
                <c:pt idx="4">
                  <c:v>LAB - Prof. Ráb</c:v>
                </c:pt>
                <c:pt idx="5">
                  <c:v>LAB - Dr. Kaňka</c:v>
                </c:pt>
                <c:pt idx="6">
                  <c:v>LAB - Ing. Kubelka</c:v>
                </c:pt>
                <c:pt idx="7">
                  <c:v>LAB - Dr. Kotlík</c:v>
                </c:pt>
                <c:pt idx="8">
                  <c:v>LAB - Dr. Šimůnek</c:v>
                </c:pt>
                <c:pt idx="9">
                  <c:v>LAB - Prof. Macholán</c:v>
                </c:pt>
                <c:pt idx="10">
                  <c:v>LAB - Dr. Šolc</c:v>
                </c:pt>
                <c:pt idx="11">
                  <c:v>LAB - Dr. Anger</c:v>
                </c:pt>
              </c:strCache>
            </c:strRef>
          </c:cat>
          <c:val>
            <c:numRef>
              <c:f>KONTING!$F$5:$F$17</c:f>
              <c:numCache>
                <c:formatCode>General</c:formatCode>
                <c:ptCount val="12"/>
                <c:pt idx="0">
                  <c:v>9536</c:v>
                </c:pt>
              </c:numCache>
            </c:numRef>
          </c:val>
        </c:ser>
        <c:ser>
          <c:idx val="5"/>
          <c:order val="5"/>
          <c:tx>
            <c:strRef>
              <c:f>KONTING!$G$3:$G$4</c:f>
              <c:strCache>
                <c:ptCount val="1"/>
                <c:pt idx="0">
                  <c:v>OSTATNÍ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4893378226711564E-3"/>
                  <c:y val="-0.10679611650485436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21085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4893378226711564E-3"/>
                  <c:y val="-8.0906148867313912E-2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10525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4.2071197411003236E-2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6257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244668911335537E-3"/>
                  <c:y val="-3.8834951456310621E-2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2717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4.4893378226711564E-3"/>
                  <c:y val="-5.1779935275080909E-2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903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4.4893378226711564E-3"/>
                  <c:y val="-5.50161812297734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2880000"/>
              <a:lstStyle/>
              <a:p>
                <a:pPr>
                  <a:defRPr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KONTING!$A$5:$A$17</c:f>
              <c:strCache>
                <c:ptCount val="12"/>
                <c:pt idx="0">
                  <c:v>LAB - Prof. Míšek</c:v>
                </c:pt>
                <c:pt idx="1">
                  <c:v>LAB - Dr. Juhás</c:v>
                </c:pt>
                <c:pt idx="2">
                  <c:v>LAB - Dr. Kovářová</c:v>
                </c:pt>
                <c:pt idx="3">
                  <c:v>LAB - Dr. Janda</c:v>
                </c:pt>
                <c:pt idx="4">
                  <c:v>LAB - Prof. Ráb</c:v>
                </c:pt>
                <c:pt idx="5">
                  <c:v>LAB - Dr. Kaňka</c:v>
                </c:pt>
                <c:pt idx="6">
                  <c:v>LAB - Ing. Kubelka</c:v>
                </c:pt>
                <c:pt idx="7">
                  <c:v>LAB - Dr. Kotlík</c:v>
                </c:pt>
                <c:pt idx="8">
                  <c:v>LAB - Dr. Šimůnek</c:v>
                </c:pt>
                <c:pt idx="9">
                  <c:v>LAB - Prof. Macholán</c:v>
                </c:pt>
                <c:pt idx="10">
                  <c:v>LAB - Dr. Šolc</c:v>
                </c:pt>
                <c:pt idx="11">
                  <c:v>LAB - Dr. Anger</c:v>
                </c:pt>
              </c:strCache>
            </c:strRef>
          </c:cat>
          <c:val>
            <c:numRef>
              <c:f>KONTING!$G$5:$G$17</c:f>
              <c:numCache>
                <c:formatCode>General</c:formatCode>
                <c:ptCount val="12"/>
                <c:pt idx="0">
                  <c:v>3650</c:v>
                </c:pt>
                <c:pt idx="1">
                  <c:v>3579</c:v>
                </c:pt>
                <c:pt idx="4">
                  <c:v>0</c:v>
                </c:pt>
                <c:pt idx="5">
                  <c:v>398</c:v>
                </c:pt>
                <c:pt idx="10">
                  <c:v>903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40721408"/>
        <c:axId val="83298560"/>
      </c:barChart>
      <c:catAx>
        <c:axId val="40721408"/>
        <c:scaling>
          <c:orientation val="minMax"/>
        </c:scaling>
        <c:delete val="0"/>
        <c:axPos val="b"/>
        <c:majorTickMark val="none"/>
        <c:minorTickMark val="none"/>
        <c:tickLblPos val="nextTo"/>
        <c:crossAx val="83298560"/>
        <c:crosses val="autoZero"/>
        <c:auto val="1"/>
        <c:lblAlgn val="ctr"/>
        <c:lblOffset val="100"/>
        <c:noMultiLvlLbl val="0"/>
      </c:catAx>
      <c:valAx>
        <c:axId val="8329856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0721408"/>
        <c:crosses val="autoZero"/>
        <c:crossBetween val="between"/>
        <c:majorUnit val="5000"/>
      </c:valAx>
      <c:spPr>
        <a:scene3d>
          <a:camera prst="orthographicFront"/>
          <a:lightRig rig="threePt" dir="t"/>
        </a:scene3d>
        <a:sp3d/>
      </c:spPr>
    </c:plotArea>
    <c:legend>
      <c:legendPos val="r"/>
      <c:layout>
        <c:manualLayout>
          <c:xMode val="edge"/>
          <c:yMode val="edge"/>
          <c:x val="0.80104211169281869"/>
          <c:y val="0.22748967165210382"/>
          <c:w val="0.18005280522157402"/>
          <c:h val="0.51906087607422025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70B58-6C6B-4D83-9ECF-38ADD508180D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59C8D-8BF6-40CE-85A2-49062E96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274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1EFBDF-4446-46C1-8B0E-60412681BEDE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28.2.2014, Rada ÚŽFG AV ČR, </a:t>
            </a:r>
            <a:r>
              <a:rPr lang="cs-CZ" dirty="0" err="1" smtClean="0"/>
              <a:t>v.v.i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548680"/>
            <a:ext cx="7776864" cy="1793167"/>
          </a:xfrm>
        </p:spPr>
        <p:txBody>
          <a:bodyPr/>
          <a:lstStyle/>
          <a:p>
            <a:pPr marL="182880" indent="0">
              <a:buNone/>
            </a:pPr>
            <a:r>
              <a:rPr lang="cs-CZ" dirty="0" smtClean="0"/>
              <a:t>SOUHRN HOSPODAŘENÍ</a:t>
            </a:r>
            <a:br>
              <a:rPr lang="cs-CZ" dirty="0" smtClean="0"/>
            </a:br>
            <a:r>
              <a:rPr lang="cs-CZ" dirty="0" smtClean="0"/>
              <a:t>2013 </a:t>
            </a:r>
            <a:r>
              <a:rPr lang="cs-CZ" sz="2000" dirty="0" smtClean="0"/>
              <a:t>- Ing. </a:t>
            </a:r>
            <a:r>
              <a:rPr lang="cs-CZ" sz="2000" dirty="0" err="1" smtClean="0"/>
              <a:t>Kasýková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ROZPOČET NA ROK </a:t>
            </a:r>
            <a:r>
              <a:rPr lang="cs-CZ" dirty="0"/>
              <a:t>2014 </a:t>
            </a:r>
            <a:r>
              <a:rPr lang="cs-CZ" sz="2400" dirty="0" smtClean="0"/>
              <a:t>–</a:t>
            </a:r>
            <a:r>
              <a:rPr lang="cs-CZ" dirty="0" smtClean="0"/>
              <a:t> </a:t>
            </a:r>
            <a:r>
              <a:rPr lang="cs-CZ" sz="2000" dirty="0" smtClean="0"/>
              <a:t>Ing. </a:t>
            </a:r>
            <a:r>
              <a:rPr lang="cs-CZ" sz="2000" dirty="0" err="1"/>
              <a:t>Kynychová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268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cs-CZ" dirty="0" smtClean="0"/>
              <a:t>SKUTEČNOST 2013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827584" y="1052736"/>
            <a:ext cx="7272808" cy="504056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CELKOVÉ NÁKLADY 	127 mil. Kč</a:t>
            </a: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Materiál		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19,5  mil. Kč</a:t>
            </a:r>
          </a:p>
          <a:p>
            <a:pPr marL="45720" indent="0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Energie			 4,5  mil. Kč</a:t>
            </a:r>
          </a:p>
          <a:p>
            <a:pPr marL="45720" indent="0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Opravy a údržba	     3 mil. Kč</a:t>
            </a:r>
          </a:p>
          <a:p>
            <a:pPr marL="45720" indent="0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Cestovné			  2,5 mil. Kč</a:t>
            </a:r>
          </a:p>
          <a:p>
            <a:pPr marL="45720" indent="0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Nákup služeb		   14 mil. Kč</a:t>
            </a:r>
          </a:p>
          <a:p>
            <a:pPr marL="45720" indent="0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Osobní náklady		   64 mil. Kč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971600" y="1700808"/>
            <a:ext cx="66967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611560" y="5661248"/>
            <a:ext cx="7488832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827584" y="5769307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*Zúčtované odpisy – 13,7 mil. Kč.</a:t>
            </a:r>
          </a:p>
        </p:txBody>
      </p:sp>
    </p:spTree>
    <p:extLst>
      <p:ext uri="{BB962C8B-B14F-4D97-AF65-F5344CB8AC3E}">
        <p14:creationId xmlns:p14="http://schemas.microsoft.com/office/powerpoint/2010/main" val="14879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297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cs-CZ" dirty="0" smtClean="0"/>
              <a:t>SKUTEČNOST 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052736"/>
            <a:ext cx="7344816" cy="3600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CELKOVÉ VÝNOSY		  128 mil. Kč</a:t>
            </a: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Dotace AV ČR		  44 mil. Kč</a:t>
            </a:r>
          </a:p>
          <a:p>
            <a:pPr marL="45720" indent="0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Dotace GAČR		  26 mil. Kč</a:t>
            </a:r>
          </a:p>
          <a:p>
            <a:pPr marL="45720" indent="0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Dotace ČR ostatní	    9 mil. Kč</a:t>
            </a:r>
          </a:p>
          <a:p>
            <a:pPr marL="45720" indent="0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Dotace zahraničí	12,5 mil. Kč</a:t>
            </a:r>
          </a:p>
          <a:p>
            <a:pPr marL="45720" indent="0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Tržby			   13 mil. Kč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827584" y="1628800"/>
            <a:ext cx="71287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Nadpis 1"/>
          <p:cNvSpPr txBox="1">
            <a:spLocks/>
          </p:cNvSpPr>
          <p:nvPr/>
        </p:nvSpPr>
        <p:spPr>
          <a:xfrm>
            <a:off x="611560" y="4797152"/>
            <a:ext cx="8064896" cy="165618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827584" y="4941168"/>
            <a:ext cx="7416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HV -	ZISK 	 			0,8 mil. Kč</a:t>
            </a:r>
          </a:p>
          <a:p>
            <a:r>
              <a:rPr lang="cs-CZ" sz="3200" dirty="0" smtClean="0"/>
              <a:t>FUUP AV ČR		  	0,9 mil. Kč</a:t>
            </a:r>
          </a:p>
          <a:p>
            <a:r>
              <a:rPr lang="cs-CZ" sz="3200" dirty="0" smtClean="0"/>
              <a:t>FUUP AV ČR – DRM		0,2 mil. Kč</a:t>
            </a:r>
            <a:endParaRPr lang="cs-CZ" sz="3200" dirty="0"/>
          </a:p>
        </p:txBody>
      </p:sp>
      <p:cxnSp>
        <p:nvCxnSpPr>
          <p:cNvPr id="11" name="Přímá spojnice 10"/>
          <p:cNvCxnSpPr/>
          <p:nvPr/>
        </p:nvCxnSpPr>
        <p:spPr>
          <a:xfrm>
            <a:off x="251520" y="4797152"/>
            <a:ext cx="842493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49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36104"/>
          </a:xfrm>
        </p:spPr>
        <p:txBody>
          <a:bodyPr/>
          <a:lstStyle/>
          <a:p>
            <a:pPr marL="0" indent="0" algn="l">
              <a:buNone/>
            </a:pPr>
            <a:r>
              <a:rPr lang="cs-CZ" dirty="0" smtClean="0"/>
              <a:t>ROZPOČET -  2014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0" y="980728"/>
            <a:ext cx="8964488" cy="720080"/>
          </a:xfrm>
        </p:spPr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CELKOVÉ NÁKLADY </a:t>
            </a: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136,5 mil. </a:t>
            </a: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Kč (+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9,5 </a:t>
            </a: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Kč)</a:t>
            </a:r>
          </a:p>
          <a:p>
            <a:pPr marL="45720" indent="0">
              <a:buNone/>
            </a:pPr>
            <a:endParaRPr lang="cs-CZ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323528" y="1700808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39552" y="6309320"/>
            <a:ext cx="77048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847622" y="6309320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*Odpisy k zúčtování – 14,1 mil. Kč.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701294"/>
              </p:ext>
            </p:extLst>
          </p:nvPr>
        </p:nvGraphicFramePr>
        <p:xfrm>
          <a:off x="235554" y="1838981"/>
          <a:ext cx="8640960" cy="47036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0340"/>
                <a:gridCol w="2664296"/>
                <a:gridCol w="2916324"/>
              </a:tblGrid>
              <a:tr h="484481">
                <a:tc>
                  <a:txBody>
                    <a:bodyPr/>
                    <a:lstStyle/>
                    <a:p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Oproti r. 2013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8113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Materiál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30,5</a:t>
                      </a:r>
                      <a:r>
                        <a:rPr lang="cs-CZ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</a:t>
                      </a:r>
                      <a:r>
                        <a:rPr lang="cs-CZ" sz="28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11</a:t>
                      </a: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mil. Kč)</a:t>
                      </a:r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8113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Energie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4,5 mil.</a:t>
                      </a:r>
                      <a:r>
                        <a:rPr lang="cs-CZ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(+ 0</a:t>
                      </a:r>
                      <a:r>
                        <a:rPr lang="cs-CZ" sz="28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mil. Kč)</a:t>
                      </a:r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8113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Opravy a údržba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(+ 0 mil. Kč)</a:t>
                      </a:r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8113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Cestovné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2,5 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(+ 0 mil. Kč)</a:t>
                      </a:r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8113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Nákup služeb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11,5 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(-</a:t>
                      </a:r>
                      <a:r>
                        <a:rPr lang="cs-CZ" sz="28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2</a:t>
                      </a:r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mil. Kč)</a:t>
                      </a:r>
                      <a:endParaRPr lang="cs-CZ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883465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Osobní náklady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68 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(+ 4</a:t>
                      </a:r>
                      <a:r>
                        <a:rPr lang="cs-CZ" sz="28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</a:p>
                    <a:p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79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2970"/>
            <a:ext cx="8820472" cy="1143000"/>
          </a:xfrm>
        </p:spPr>
        <p:txBody>
          <a:bodyPr/>
          <a:lstStyle/>
          <a:p>
            <a:pPr marL="0" indent="0" algn="l">
              <a:buNone/>
            </a:pPr>
            <a:r>
              <a:rPr lang="cs-CZ" dirty="0" smtClean="0"/>
              <a:t>ROZPOČET -  2014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1500" y="1052736"/>
            <a:ext cx="9072500" cy="720080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CELKOVÉ VÝNOSY</a:t>
            </a: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136,5 mil. Kč (+8,5 mil. Kč)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251520" y="1628800"/>
            <a:ext cx="84249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Nadpis 1"/>
          <p:cNvSpPr txBox="1">
            <a:spLocks/>
          </p:cNvSpPr>
          <p:nvPr/>
        </p:nvSpPr>
        <p:spPr>
          <a:xfrm>
            <a:off x="611560" y="4797152"/>
            <a:ext cx="8064896" cy="165618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251520" y="6021288"/>
            <a:ext cx="842493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35479"/>
              </p:ext>
            </p:extLst>
          </p:nvPr>
        </p:nvGraphicFramePr>
        <p:xfrm>
          <a:off x="143508" y="1715314"/>
          <a:ext cx="8640960" cy="42983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0340"/>
                <a:gridCol w="2700300"/>
                <a:gridCol w="2880320"/>
              </a:tblGrid>
              <a:tr h="489550">
                <a:tc>
                  <a:txBody>
                    <a:bodyPr/>
                    <a:lstStyle/>
                    <a:p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Oproti r. 2013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0883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Dotace AV ČR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41,5 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(- 2,5 mil. Kč)</a:t>
                      </a:r>
                      <a:endParaRPr lang="cs-CZ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0883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Dotace GAČR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24  mil.</a:t>
                      </a:r>
                      <a:r>
                        <a:rPr lang="cs-CZ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(- 2</a:t>
                      </a:r>
                      <a:r>
                        <a:rPr lang="cs-CZ" sz="28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mil. Kč)</a:t>
                      </a:r>
                      <a:endParaRPr lang="cs-CZ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0883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Dotace ČR ostatní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18 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(+ 9 mil. Kč)</a:t>
                      </a:r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0883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Dotace zahraničí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 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(+ 7,4 mil. Kč)</a:t>
                      </a:r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0883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Tržby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11,5 mil. Kč</a:t>
                      </a:r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(- 1,5</a:t>
                      </a:r>
                      <a:r>
                        <a:rPr lang="cs-CZ" sz="28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mil. Kč)</a:t>
                      </a:r>
                      <a:endParaRPr lang="cs-CZ" sz="280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31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2970"/>
            <a:ext cx="8820472" cy="1143000"/>
          </a:xfrm>
        </p:spPr>
        <p:txBody>
          <a:bodyPr/>
          <a:lstStyle/>
          <a:p>
            <a:pPr marL="0" indent="0" algn="l">
              <a:buNone/>
            </a:pPr>
            <a:r>
              <a:rPr lang="cs-CZ" dirty="0" smtClean="0"/>
              <a:t>DOTACE AV ČR </a:t>
            </a:r>
            <a:endParaRPr lang="cs-CZ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611560" y="4797152"/>
            <a:ext cx="8064896" cy="165618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47781676"/>
              </p:ext>
            </p:extLst>
          </p:nvPr>
        </p:nvGraphicFramePr>
        <p:xfrm>
          <a:off x="395536" y="1124744"/>
          <a:ext cx="7920880" cy="465368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901709"/>
                <a:gridCol w="1725340"/>
                <a:gridCol w="1725340"/>
                <a:gridCol w="1568491"/>
              </a:tblGrid>
              <a:tr h="569061">
                <a:tc>
                  <a:txBody>
                    <a:bodyPr/>
                    <a:lstStyle/>
                    <a:p>
                      <a:r>
                        <a:rPr lang="cs-CZ" sz="2400" baseline="0" dirty="0" smtClean="0"/>
                        <a:t>v </a:t>
                      </a:r>
                      <a:r>
                        <a:rPr lang="cs-CZ" sz="2400" dirty="0" smtClean="0"/>
                        <a:t>tis. Kč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2013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2014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Rozdíl</a:t>
                      </a:r>
                      <a:endParaRPr lang="cs-CZ" sz="2400" dirty="0"/>
                    </a:p>
                  </a:txBody>
                  <a:tcPr/>
                </a:tc>
              </a:tr>
              <a:tr h="14031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Institucionální podpora – výzkumný záměr</a:t>
                      </a:r>
                    </a:p>
                    <a:p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40 312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40 359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+ 47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69061">
                <a:tc gridSpan="4">
                  <a:txBody>
                    <a:bodyPr/>
                    <a:lstStyle/>
                    <a:p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Dotace na činnost: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</a:tr>
              <a:tr h="569061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Běžná údržba, nájem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1009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1030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+ 21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69061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CELKEM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41</a:t>
                      </a:r>
                      <a:r>
                        <a:rPr lang="cs-CZ" sz="2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321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41</a:t>
                      </a:r>
                      <a:r>
                        <a:rPr lang="cs-CZ" sz="2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389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+ 68</a:t>
                      </a:r>
                      <a:endParaRPr lang="cs-CZ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69061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INV - DRM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4 420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4 842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+ 422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851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922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Granty dle laboratoří </a:t>
            </a:r>
            <a:endParaRPr lang="cs-CZ" dirty="0"/>
          </a:p>
        </p:txBody>
      </p:sp>
      <p:cxnSp>
        <p:nvCxnSpPr>
          <p:cNvPr id="15" name="Přímá spojnice 14"/>
          <p:cNvCxnSpPr/>
          <p:nvPr/>
        </p:nvCxnSpPr>
        <p:spPr>
          <a:xfrm>
            <a:off x="4572000" y="1052736"/>
            <a:ext cx="0" cy="4752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460326096"/>
              </p:ext>
            </p:extLst>
          </p:nvPr>
        </p:nvGraphicFramePr>
        <p:xfrm>
          <a:off x="-180528" y="908720"/>
          <a:ext cx="482453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82111" y="5361197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49,2 mil. Kč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148064" y="5373216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61,8 mil. Kč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4" name="Zástupný symbol pro obsah 1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95671071"/>
              </p:ext>
            </p:extLst>
          </p:nvPr>
        </p:nvGraphicFramePr>
        <p:xfrm>
          <a:off x="4446240" y="908720"/>
          <a:ext cx="4878288" cy="3906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112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01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cs-CZ" smtClean="0"/>
              <a:t>PLÁN INVESTIC 2014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683568" y="897895"/>
            <a:ext cx="8460432" cy="5976664"/>
          </a:xfrm>
        </p:spPr>
        <p:txBody>
          <a:bodyPr>
            <a:normAutofit fontScale="55000" lnSpcReduction="20000"/>
          </a:bodyPr>
          <a:lstStyle/>
          <a:p>
            <a:pPr marL="45720" indent="0">
              <a:buNone/>
            </a:pPr>
            <a:r>
              <a:rPr lang="cs-CZ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 ČR - DRM	 2014			4,8 mil. Kč </a:t>
            </a:r>
            <a:r>
              <a:rPr lang="cs-CZ" sz="4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(-2,2 mil. Kč)</a:t>
            </a:r>
          </a:p>
          <a:p>
            <a:pPr marL="45720" indent="0">
              <a:buNone/>
            </a:pPr>
            <a:r>
              <a:rPr lang="cs-CZ" sz="4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45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FUUP DRM 2013		0,2 mil. Kč</a:t>
            </a:r>
            <a:endParaRPr lang="cs-CZ" sz="45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cs-CZ" sz="4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45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Zůstává k využití		2,8 mil. Kč</a:t>
            </a:r>
            <a:endParaRPr lang="cs-CZ" sz="45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cs-CZ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Plán investic celkem 	104 mil. Kč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05310"/>
              </p:ext>
            </p:extLst>
          </p:nvPr>
        </p:nvGraphicFramePr>
        <p:xfrm>
          <a:off x="287524" y="2412027"/>
          <a:ext cx="8136904" cy="3456384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700300"/>
                <a:gridCol w="2485070"/>
                <a:gridCol w="2951534"/>
              </a:tblGrid>
              <a:tr h="504056"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Přístroje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Stavby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33968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AV ČR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10,8 mil. Kč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3,4 mil. Kč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GAČR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0,5 mil.</a:t>
                      </a:r>
                      <a:r>
                        <a:rPr lang="cs-CZ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Kč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OPVK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1 mil. Kč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 </a:t>
                      </a:r>
                      <a:r>
                        <a:rPr lang="cs-CZ" sz="28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VaVPI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13 mil. Kč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70,8 mil. Kč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FI </a:t>
                      </a:r>
                      <a:r>
                        <a:rPr lang="cs-CZ" sz="2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vlastní</a:t>
                      </a:r>
                      <a:endParaRPr lang="cs-CZ" sz="28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cs-CZ" sz="28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1,6 mil. Kč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" name="Přímá spojnice se šipkou 3"/>
          <p:cNvCxnSpPr/>
          <p:nvPr/>
        </p:nvCxnSpPr>
        <p:spPr>
          <a:xfrm flipH="1">
            <a:off x="4788024" y="1268760"/>
            <a:ext cx="3672408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643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1340768"/>
            <a:ext cx="7128792" cy="11430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Děkujeme za pozornost.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7553424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3701</TotalTime>
  <Words>366</Words>
  <Application>Microsoft Office PowerPoint</Application>
  <PresentationFormat>Předvádění na obrazovce (4:3)</PresentationFormat>
  <Paragraphs>145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Aerodynamika</vt:lpstr>
      <vt:lpstr>SOUHRN HOSPODAŘENÍ 2013 - Ing. Kasýková  ROZPOČET NA ROK 2014 – Ing. Kynychová </vt:lpstr>
      <vt:lpstr>SKUTEČNOST 2013</vt:lpstr>
      <vt:lpstr>SKUTEČNOST 2013</vt:lpstr>
      <vt:lpstr>ROZPOČET -  2014</vt:lpstr>
      <vt:lpstr>ROZPOČET -  2014</vt:lpstr>
      <vt:lpstr>DOTACE AV ČR </vt:lpstr>
      <vt:lpstr>Granty dle laboratoří </vt:lpstr>
      <vt:lpstr>PLÁN INVESTIC 2014</vt:lpstr>
      <vt:lpstr>Děkujeme za pozornost.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ROZPOČET ÚŽFG PRO ROK 2014</dc:title>
  <dc:creator>Ing. Zdenka Kynychová</dc:creator>
  <cp:lastModifiedBy>Ing. Zdenka Kynychová</cp:lastModifiedBy>
  <cp:revision>92</cp:revision>
  <cp:lastPrinted>2014-02-27T13:00:07Z</cp:lastPrinted>
  <dcterms:created xsi:type="dcterms:W3CDTF">2014-02-20T20:45:02Z</dcterms:created>
  <dcterms:modified xsi:type="dcterms:W3CDTF">2014-02-27T13:55:50Z</dcterms:modified>
</cp:coreProperties>
</file>