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2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7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9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6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A9D9-95A5-4491-A3EA-EB8C294C995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CC7A-5624-42D5-AD08-BE9FA265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cademic.oup.com/mbe/issue/36/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Laboratory of extreme reproductive strategies in extreme </a:t>
            </a:r>
            <a:r>
              <a:rPr lang="en-US" dirty="0" smtClean="0"/>
              <a:t>environments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a.k.a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Cobitis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 collaboration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Wroclaw</a:t>
            </a:r>
          </a:p>
          <a:p>
            <a:r>
              <a:rPr lang="en-US" dirty="0" smtClean="0"/>
              <a:t>University of </a:t>
            </a:r>
            <a:r>
              <a:rPr lang="en-US" dirty="0" smtClean="0"/>
              <a:t>Oklahoma</a:t>
            </a:r>
          </a:p>
          <a:p>
            <a:r>
              <a:rPr lang="en-US" dirty="0" smtClean="0"/>
              <a:t>University of Oslo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8" t="6565" r="42917" b="86869"/>
          <a:stretch/>
        </p:blipFill>
        <p:spPr bwMode="auto">
          <a:xfrm>
            <a:off x="6588224" y="1238250"/>
            <a:ext cx="1752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08" y="2938611"/>
            <a:ext cx="52911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leader: </a:t>
            </a:r>
            <a:r>
              <a:rPr lang="cs-CZ" b="1" dirty="0" smtClean="0"/>
              <a:t>Mgr</a:t>
            </a:r>
            <a:r>
              <a:rPr lang="cs-CZ" b="1" dirty="0"/>
              <a:t>. Karel Janko, PhD</a:t>
            </a:r>
            <a:r>
              <a:rPr lang="cs-CZ" b="1" dirty="0" smtClean="0"/>
              <a:t>.</a:t>
            </a:r>
            <a:endParaRPr lang="en-US" b="1" dirty="0" smtClean="0"/>
          </a:p>
          <a:p>
            <a:r>
              <a:rPr lang="en-US" dirty="0" smtClean="0"/>
              <a:t>Researchers: </a:t>
            </a:r>
            <a:r>
              <a:rPr lang="cs-CZ" b="1" dirty="0" smtClean="0"/>
              <a:t>RNDr</a:t>
            </a:r>
            <a:r>
              <a:rPr lang="cs-CZ" b="1" dirty="0"/>
              <a:t>. </a:t>
            </a:r>
            <a:r>
              <a:rPr lang="cs-CZ" b="1" dirty="0" smtClean="0"/>
              <a:t>Mari</a:t>
            </a:r>
            <a:r>
              <a:rPr lang="en-US" b="1" dirty="0" smtClean="0"/>
              <a:t>e</a:t>
            </a:r>
            <a:r>
              <a:rPr lang="cs-CZ" b="1" dirty="0" smtClean="0"/>
              <a:t> Kaštánkov</a:t>
            </a:r>
            <a:r>
              <a:rPr lang="cs-CZ" b="1" dirty="0"/>
              <a:t>á</a:t>
            </a:r>
            <a:r>
              <a:rPr lang="cs-CZ" b="1" dirty="0" smtClean="0"/>
              <a:t>- Doležálkov</a:t>
            </a:r>
            <a:r>
              <a:rPr lang="cs-CZ" b="1" dirty="0"/>
              <a:t>á</a:t>
            </a:r>
            <a:r>
              <a:rPr lang="cs-CZ" dirty="0" smtClean="0"/>
              <a:t> </a:t>
            </a:r>
            <a:r>
              <a:rPr lang="cs-CZ" dirty="0"/>
              <a:t>Ph.D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cs-CZ" dirty="0" smtClean="0"/>
              <a:t>Ing</a:t>
            </a:r>
            <a:r>
              <a:rPr lang="cs-CZ" dirty="0"/>
              <a:t>. </a:t>
            </a:r>
            <a:r>
              <a:rPr lang="cs-CZ" dirty="0" smtClean="0"/>
              <a:t>Kar</a:t>
            </a:r>
            <a:r>
              <a:rPr lang="en-US" dirty="0" smtClean="0"/>
              <a:t>e</a:t>
            </a:r>
            <a:r>
              <a:rPr lang="cs-CZ" dirty="0" smtClean="0"/>
              <a:t>l </a:t>
            </a:r>
            <a:r>
              <a:rPr lang="cs-CZ" dirty="0" err="1" smtClean="0"/>
              <a:t>Halačk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cs-CZ" dirty="0"/>
              <a:t>CSc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cs-CZ" dirty="0" err="1" smtClean="0"/>
              <a:t>ostdo</a:t>
            </a:r>
            <a:r>
              <a:rPr lang="en-US" dirty="0" err="1" smtClean="0"/>
              <a:t>cs</a:t>
            </a:r>
            <a:r>
              <a:rPr lang="en-US" dirty="0" smtClean="0"/>
              <a:t>: </a:t>
            </a:r>
            <a:r>
              <a:rPr lang="cs-CZ" dirty="0" smtClean="0"/>
              <a:t>Dr</a:t>
            </a:r>
            <a:r>
              <a:rPr lang="cs-CZ" dirty="0"/>
              <a:t>. </a:t>
            </a:r>
            <a:r>
              <a:rPr lang="cs-CZ" dirty="0" err="1" smtClean="0"/>
              <a:t>Dmitri</a:t>
            </a:r>
            <a:r>
              <a:rPr lang="en-US" dirty="0" smtClean="0"/>
              <a:t>i</a:t>
            </a:r>
            <a:r>
              <a:rPr lang="cs-CZ" dirty="0" smtClean="0"/>
              <a:t> </a:t>
            </a:r>
            <a:r>
              <a:rPr lang="cs-CZ" dirty="0" err="1" smtClean="0"/>
              <a:t>Dedukh</a:t>
            </a:r>
            <a:r>
              <a:rPr lang="cs-CZ" dirty="0" smtClean="0"/>
              <a:t>, </a:t>
            </a:r>
            <a:r>
              <a:rPr lang="cs-CZ" dirty="0"/>
              <a:t>Dr. </a:t>
            </a:r>
            <a:r>
              <a:rPr lang="cs-CZ" dirty="0" smtClean="0"/>
              <a:t>Stephen </a:t>
            </a:r>
            <a:r>
              <a:rPr lang="en-US" dirty="0" smtClean="0"/>
              <a:t>S</a:t>
            </a:r>
            <a:r>
              <a:rPr lang="cs-CZ" dirty="0" err="1" smtClean="0"/>
              <a:t>chlebush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cs-CZ" dirty="0"/>
              <a:t>Mgr. </a:t>
            </a:r>
            <a:r>
              <a:rPr lang="cs-CZ" dirty="0" smtClean="0"/>
              <a:t>Ev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Kašparová-Štefkov</a:t>
            </a:r>
            <a:r>
              <a:rPr lang="cs-CZ" dirty="0" err="1"/>
              <a:t>á</a:t>
            </a:r>
            <a:r>
              <a:rPr lang="cs-CZ" dirty="0" smtClean="0"/>
              <a:t> </a:t>
            </a:r>
            <a:r>
              <a:rPr lang="cs-CZ" dirty="0"/>
              <a:t>Ph.D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Students: </a:t>
            </a:r>
            <a:r>
              <a:rPr lang="cs-CZ" dirty="0" smtClean="0"/>
              <a:t>Mgr</a:t>
            </a:r>
            <a:r>
              <a:rPr lang="cs-CZ" dirty="0"/>
              <a:t>. Anatolie </a:t>
            </a:r>
            <a:r>
              <a:rPr lang="cs-CZ" dirty="0" smtClean="0"/>
              <a:t>Mart</a:t>
            </a:r>
            <a:r>
              <a:rPr lang="en-US" dirty="0" smtClean="0"/>
              <a:t>a</a:t>
            </a:r>
            <a:r>
              <a:rPr lang="cs-CZ" dirty="0" smtClean="0"/>
              <a:t>, </a:t>
            </a:r>
            <a:r>
              <a:rPr lang="cs-CZ" dirty="0"/>
              <a:t>Mgr. </a:t>
            </a:r>
            <a:r>
              <a:rPr lang="cs-CZ" dirty="0" smtClean="0"/>
              <a:t>Tomáš Tichopád</a:t>
            </a:r>
            <a:r>
              <a:rPr lang="en-US" dirty="0" smtClean="0"/>
              <a:t>, </a:t>
            </a:r>
            <a:r>
              <a:rPr lang="cs-CZ" dirty="0" smtClean="0"/>
              <a:t>Mgr</a:t>
            </a:r>
            <a:r>
              <a:rPr lang="cs-CZ" dirty="0"/>
              <a:t>. </a:t>
            </a:r>
            <a:r>
              <a:rPr lang="cs-CZ" dirty="0" smtClean="0"/>
              <a:t>Daniel </a:t>
            </a:r>
            <a:r>
              <a:rPr lang="cs-CZ" dirty="0" err="1" smtClean="0"/>
              <a:t>Kulik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I</a:t>
            </a:r>
            <a:r>
              <a:rPr lang="cs-CZ" dirty="0" err="1" smtClean="0"/>
              <a:t>ng</a:t>
            </a:r>
            <a:r>
              <a:rPr lang="cs-CZ" dirty="0"/>
              <a:t>. </a:t>
            </a:r>
            <a:r>
              <a:rPr lang="cs-CZ" dirty="0" smtClean="0"/>
              <a:t>Patrik Horn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aims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Multidisciplinary research, intensive usage of natural models as suited alternative to “classical” model organisms</a:t>
            </a:r>
          </a:p>
          <a:p>
            <a:endParaRPr lang="en-US" dirty="0" smtClean="0"/>
          </a:p>
          <a:p>
            <a:r>
              <a:rPr lang="en-US" dirty="0" smtClean="0"/>
              <a:t>Evolution </a:t>
            </a:r>
            <a:r>
              <a:rPr lang="en-US" dirty="0" smtClean="0"/>
              <a:t>and consequences  of non-Mendelian reproductive modes</a:t>
            </a:r>
          </a:p>
          <a:p>
            <a:pPr lvl="1"/>
            <a:r>
              <a:rPr lang="en-US" dirty="0" smtClean="0"/>
              <a:t>Why sex prevails in nature</a:t>
            </a:r>
          </a:p>
          <a:p>
            <a:pPr lvl="1"/>
            <a:r>
              <a:rPr lang="en-US" dirty="0" smtClean="0"/>
              <a:t>What triggers the emergence of asexual reproduction</a:t>
            </a:r>
          </a:p>
          <a:p>
            <a:pPr lvl="1"/>
            <a:r>
              <a:rPr lang="en-US" dirty="0" smtClean="0"/>
              <a:t>Molecular pathways underlying the production of unreduced gametes </a:t>
            </a:r>
          </a:p>
          <a:p>
            <a:r>
              <a:rPr lang="en-US" dirty="0" smtClean="0"/>
              <a:t>Life in a freezer: adaptation to polar environment and life on glacier</a:t>
            </a:r>
          </a:p>
          <a:p>
            <a:pPr lvl="1"/>
            <a:r>
              <a:rPr lang="en-US" dirty="0" smtClean="0"/>
              <a:t>How glacier organisms evolved</a:t>
            </a:r>
          </a:p>
          <a:p>
            <a:pPr lvl="1"/>
            <a:r>
              <a:rPr lang="en-US" dirty="0" smtClean="0"/>
              <a:t>What is the connectivity among animal populations on ice sheets and glaciers on local and global scales</a:t>
            </a:r>
          </a:p>
          <a:p>
            <a:pPr lvl="1"/>
            <a:r>
              <a:rPr lang="en-US" dirty="0" smtClean="0"/>
              <a:t>What physiological adaptations do glacier organisms have to   cope with extreme </a:t>
            </a:r>
            <a:r>
              <a:rPr lang="en-US" dirty="0" err="1" smtClean="0"/>
              <a:t>environmnent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8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Cobitis </a:t>
            </a:r>
            <a:r>
              <a:rPr lang="en-US" sz="2000" dirty="0" err="1" smtClean="0"/>
              <a:t>spined</a:t>
            </a:r>
            <a:r>
              <a:rPr lang="en-US" sz="2000" dirty="0" smtClean="0"/>
              <a:t> loaches – fish model for link between speciation with gene flow, formation of postzygotic reproductive incompatibilities and emergence of asexual gametogenesis</a:t>
            </a:r>
          </a:p>
          <a:p>
            <a:r>
              <a:rPr lang="en-US" sz="2000" dirty="0" err="1" smtClean="0"/>
              <a:t>Pelophylax</a:t>
            </a:r>
            <a:r>
              <a:rPr lang="en-US" sz="2000" dirty="0" smtClean="0"/>
              <a:t> </a:t>
            </a:r>
            <a:r>
              <a:rPr lang="en-US" sz="2000" dirty="0" err="1" smtClean="0"/>
              <a:t>waterfrogs</a:t>
            </a:r>
            <a:r>
              <a:rPr lang="en-US" sz="2000" dirty="0" smtClean="0"/>
              <a:t> – model for mechanisms of genome elimination</a:t>
            </a:r>
          </a:p>
          <a:p>
            <a:r>
              <a:rPr lang="en-US" sz="2000" dirty="0" err="1" smtClean="0"/>
              <a:t>Tardigarada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Bdelloidea</a:t>
            </a:r>
            <a:r>
              <a:rPr lang="en-US" sz="2000" dirty="0" smtClean="0"/>
              <a:t> – animal models for adaptation to glacial environment and </a:t>
            </a:r>
            <a:r>
              <a:rPr lang="en-US" sz="2000" dirty="0" err="1" smtClean="0"/>
              <a:t>colonisation</a:t>
            </a:r>
            <a:r>
              <a:rPr lang="en-US" sz="2000" dirty="0" smtClean="0"/>
              <a:t> </a:t>
            </a:r>
            <a:r>
              <a:rPr lang="en-US" sz="2000" dirty="0" smtClean="0"/>
              <a:t>of extreme habitats</a:t>
            </a:r>
            <a:endParaRPr 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42" y="4876800"/>
            <a:ext cx="211301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" y="116632"/>
            <a:ext cx="228207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54" y="181769"/>
            <a:ext cx="16605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:\K\zaloha_HP\C-documents\Obrázky\Svalbard11\2017\IMG_88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" y="3717032"/>
            <a:ext cx="4807696" cy="32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5328592" cy="4525963"/>
          </a:xfrm>
        </p:spPr>
        <p:txBody>
          <a:bodyPr/>
          <a:lstStyle/>
          <a:p>
            <a:r>
              <a:rPr lang="en-US" sz="1800" dirty="0" smtClean="0"/>
              <a:t>Inherent link between speciation and asexual reproduction: Speciation continuum involves an inherent stage when interspecific hybrids maintain fertility, but produce unreduced gametes. Such a stage simultaneously promotes the accomplishment of speciation as well as the formation of clones.</a:t>
            </a:r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5800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752"/>
            <a:ext cx="8229600" cy="1143000"/>
          </a:xfrm>
        </p:spPr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41226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Genetic control of hybrid and polyploid phenotypes is much more complex than previously believed:</a:t>
            </a:r>
          </a:p>
          <a:p>
            <a:pPr lvl="1"/>
            <a:r>
              <a:rPr lang="en-US" sz="1800" dirty="0" smtClean="0"/>
              <a:t>Intermediate phenotypes are not caused by additive expression of genes but instead by a combination of many genes, which maintain the expression level of one or the other parent, altogether leading to apparent intermediacy.</a:t>
            </a:r>
          </a:p>
          <a:p>
            <a:pPr lvl="1"/>
            <a:r>
              <a:rPr lang="en-US" sz="1800" dirty="0" smtClean="0"/>
              <a:t>Polyploidy exerts major impact on phenotypes by altering trans-regulation between hybrid’s </a:t>
            </a:r>
            <a:r>
              <a:rPr lang="en-US" sz="1800" dirty="0" err="1" smtClean="0"/>
              <a:t>subgenomes</a:t>
            </a:r>
            <a:r>
              <a:rPr lang="en-US" sz="1800" dirty="0" smtClean="0"/>
              <a:t>: while cis-regulation is more pervasive in diploids, triploids have significantly more efficient trans-regulation.</a:t>
            </a:r>
            <a:endParaRPr lang="en-US" sz="1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38499"/>
            <a:ext cx="914400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6FB7"/>
                </a:solidFill>
                <a:effectLst/>
                <a:latin typeface="Source Sans Pro"/>
                <a:cs typeface="Arial" pitchFamily="34" charset="0"/>
              </a:rPr>
              <a:t>                                           </a:t>
            </a:r>
          </a:p>
        </p:txBody>
      </p:sp>
      <p:pic>
        <p:nvPicPr>
          <p:cNvPr id="2050" name="Picture 2" descr="Issue Co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1549460" cy="20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65151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10674"/>
            <a:ext cx="61277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organisms, despite their rarity, have major impact on ecosystems’ diversity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5534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8489"/>
            <a:ext cx="8229600" cy="1143000"/>
          </a:xfrm>
        </p:spPr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92135"/>
            <a:ext cx="5410944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Diversity of polar rotifers is not lower than lower latitudes; instead, polar ecosystems host unexpected amount of endemic species</a:t>
            </a:r>
          </a:p>
          <a:p>
            <a:r>
              <a:rPr lang="en-US" sz="1600" dirty="0" smtClean="0"/>
              <a:t>Glaciers are </a:t>
            </a:r>
            <a:r>
              <a:rPr lang="en-US" sz="1600" dirty="0" err="1" smtClean="0"/>
              <a:t>inhabitted</a:t>
            </a:r>
            <a:r>
              <a:rPr lang="en-US" sz="1600" dirty="0" smtClean="0"/>
              <a:t> by distinct community of to-consumers that is not encountered in surrounding habitats  </a:t>
            </a:r>
          </a:p>
          <a:p>
            <a:r>
              <a:rPr lang="en-US" sz="1600" dirty="0" smtClean="0"/>
              <a:t>Despite harsh environment, population densities of invertebrates increase with altitude in polar deserts   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91" y="48489"/>
            <a:ext cx="3154809" cy="45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5218"/>
            <a:ext cx="6502623" cy="28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8405"/>
            <a:ext cx="5256584" cy="16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Ongoing projects/future directions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We expand on the new research direction aiming to understand the aberrations of reproductive modes as inherent stages of “classical” speciation continuum.</a:t>
            </a:r>
          </a:p>
          <a:p>
            <a:r>
              <a:rPr lang="en-US" sz="2400" dirty="0" smtClean="0"/>
              <a:t>We develop the new conceptual look at the link between genotype and phenotype from the perspective of gene dose in diploid and polyploid organisms</a:t>
            </a:r>
          </a:p>
          <a:p>
            <a:r>
              <a:rPr lang="en-US" sz="2400" dirty="0" smtClean="0"/>
              <a:t>We investigate the world-wide evolution of communities of top-consumers in glacial habitats</a:t>
            </a:r>
          </a:p>
          <a:p>
            <a:r>
              <a:rPr lang="en-US" sz="2400" dirty="0" smtClean="0"/>
              <a:t>Ongoing  financial support from GA</a:t>
            </a:r>
            <a:r>
              <a:rPr lang="cs-CZ" sz="2400" dirty="0" smtClean="0"/>
              <a:t>Č</a:t>
            </a:r>
            <a:r>
              <a:rPr lang="en-US" sz="2400" dirty="0" smtClean="0"/>
              <a:t>R (19-21552S, </a:t>
            </a:r>
            <a:r>
              <a:rPr lang="en-US" sz="2400" dirty="0" smtClean="0"/>
              <a:t>21-25185S, 22-28778S</a:t>
            </a:r>
            <a:r>
              <a:rPr lang="cs-CZ" sz="2400" dirty="0" smtClean="0"/>
              <a:t>) </a:t>
            </a:r>
            <a:r>
              <a:rPr lang="en-US" sz="2400" dirty="0" smtClean="0"/>
              <a:t>and the Ministry of Education, Youth and Sports of the Czech Republic grant EXCELLENCE CZ.02.1.01/0.0/0.0/15_003/0000460 OP RDE)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3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Societal relevance of our research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see two major outreach of our research</a:t>
            </a:r>
          </a:p>
          <a:p>
            <a:pPr lvl="1"/>
            <a:r>
              <a:rPr lang="en-US" dirty="0" smtClean="0"/>
              <a:t> the research  focus on genome interactions and genotype-phenotype link in asexual and polyploid animals has imminent link to cancer research, developmental defects of aneuploids and reproductive aberrations, including biomedicine research, where some our papers have been cited.</a:t>
            </a:r>
          </a:p>
          <a:p>
            <a:pPr lvl="1"/>
            <a:r>
              <a:rPr lang="en-US" dirty="0" smtClean="0"/>
              <a:t>Our research of polar environments has direct  consequences to understanding the threads of ongoing climate change and its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603</Words>
  <Application>Microsoft Office PowerPoint</Application>
  <PresentationFormat>Předvádění na obrazovce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Laboratory of extreme reproductive strategies in extreme environments  a.k.a Cobitis group</vt:lpstr>
      <vt:lpstr>Research aims</vt:lpstr>
      <vt:lpstr>Models</vt:lpstr>
      <vt:lpstr>Key results</vt:lpstr>
      <vt:lpstr>Key results</vt:lpstr>
      <vt:lpstr>Key results</vt:lpstr>
      <vt:lpstr>Key results</vt:lpstr>
      <vt:lpstr> Ongoing projects/future directions</vt:lpstr>
      <vt:lpstr>Societal relevance of our research</vt:lpstr>
      <vt:lpstr>International  collaboration</vt:lpstr>
      <vt:lpstr>The team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Cobitis group</dc:title>
  <dc:creator>Janko_ms04</dc:creator>
  <cp:lastModifiedBy>Janko_ms04</cp:lastModifiedBy>
  <cp:revision>20</cp:revision>
  <dcterms:created xsi:type="dcterms:W3CDTF">2021-03-10T07:42:58Z</dcterms:created>
  <dcterms:modified xsi:type="dcterms:W3CDTF">2022-03-28T11:43:53Z</dcterms:modified>
</cp:coreProperties>
</file>