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76" r:id="rId5"/>
    <p:sldId id="283" r:id="rId6"/>
    <p:sldId id="270" r:id="rId7"/>
    <p:sldId id="279" r:id="rId8"/>
    <p:sldId id="280" r:id="rId9"/>
    <p:sldId id="281" r:id="rId10"/>
    <p:sldId id="277" r:id="rId11"/>
    <p:sldId id="286" r:id="rId12"/>
    <p:sldId id="262" r:id="rId13"/>
    <p:sldId id="284" r:id="rId14"/>
    <p:sldId id="265" r:id="rId15"/>
    <p:sldId id="266" r:id="rId16"/>
    <p:sldId id="288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727" autoAdjust="0"/>
  </p:normalViewPr>
  <p:slideViewPr>
    <p:cSldViewPr>
      <p:cViewPr varScale="1">
        <p:scale>
          <a:sx n="64" d="100"/>
          <a:sy n="64" d="100"/>
        </p:scale>
        <p:origin x="1373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List_aplikace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cap="all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i="0" baseline="0" dirty="0" smtClean="0">
                <a:effectLst/>
              </a:rPr>
              <a:t>Celkové výnosy 2020 dle zdrojů bez SF a odpisů</a:t>
            </a:r>
            <a:endParaRPr lang="cs-CZ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cap="all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488-4AD8-914E-375016D1FF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488-4AD8-914E-375016D1FF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488-4AD8-914E-375016D1FF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488-4AD8-914E-375016D1FF7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6488-4AD8-914E-375016D1FF7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6488-4AD8-914E-375016D1FF7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6488-4AD8-914E-375016D1FF7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6488-4AD8-914E-375016D1FF7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6488-4AD8-914E-375016D1FF7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6488-4AD8-914E-375016D1FF7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488-4AD8-914E-375016D1FF7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488-4AD8-914E-375016D1FF7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6488-4AD8-914E-375016D1FF7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6488-4AD8-914E-375016D1FF7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6488-4AD8-914E-375016D1FF71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6488-4AD8-914E-375016D1FF7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6488-4AD8-914E-375016D1FF7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6488-4AD8-914E-375016D1FF7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6488-4AD8-914E-375016D1FF7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6488-4AD8-914E-375016D1FF7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List1!$B$5:$K$5</c:f>
              <c:strCache>
                <c:ptCount val="10"/>
                <c:pt idx="0">
                  <c:v>DOTACE AV ČR</c:v>
                </c:pt>
                <c:pt idx="1">
                  <c:v>DOTACE GA ČR</c:v>
                </c:pt>
                <c:pt idx="3">
                  <c:v>DOTACE ČR ostatní resorty</c:v>
                </c:pt>
                <c:pt idx="6">
                  <c:v>DOTACE EU, zahraniční</c:v>
                </c:pt>
                <c:pt idx="9">
                  <c:v>TRŽBY</c:v>
                </c:pt>
              </c:strCache>
            </c:strRef>
          </c:cat>
          <c:val>
            <c:numRef>
              <c:f>List1!$B$6:$K$6</c:f>
              <c:numCache>
                <c:formatCode>General</c:formatCode>
                <c:ptCount val="10"/>
                <c:pt idx="0">
                  <c:v>58000</c:v>
                </c:pt>
                <c:pt idx="1">
                  <c:v>35000</c:v>
                </c:pt>
                <c:pt idx="3">
                  <c:v>39000</c:v>
                </c:pt>
                <c:pt idx="6">
                  <c:v>27000</c:v>
                </c:pt>
                <c:pt idx="9">
                  <c:v>19000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488-4AD8-914E-375016D1FF7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 investičních</a:t>
            </a:r>
            <a:r>
              <a:rPr lang="cs-CZ" baseline="0"/>
              <a:t> zdrojů 2020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B2E-4360-B8DE-FB245BBB02C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B2E-4360-B8DE-FB245BBB02C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9B2E-4360-B8DE-FB245BBB02C9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9B2E-4360-B8DE-FB245BBB02C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B2E-4360-B8DE-FB245BBB02C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B2E-4360-B8DE-FB245BBB02C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9B2E-4360-B8DE-FB245BBB02C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9B2E-4360-B8DE-FB245BBB02C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Investice_2020!$A$5:$D$5</c:f>
              <c:strCache>
                <c:ptCount val="4"/>
                <c:pt idx="0">
                  <c:v>FI vlastní</c:v>
                </c:pt>
                <c:pt idx="1">
                  <c:v>Dotace FRM</c:v>
                </c:pt>
                <c:pt idx="2">
                  <c:v>Příspěvek AV</c:v>
                </c:pt>
                <c:pt idx="3">
                  <c:v>Ost. Granty</c:v>
                </c:pt>
              </c:strCache>
            </c:strRef>
          </c:cat>
          <c:val>
            <c:numRef>
              <c:f>Investice_2020!$A$6:$D$6</c:f>
              <c:numCache>
                <c:formatCode>General</c:formatCode>
                <c:ptCount val="4"/>
                <c:pt idx="0">
                  <c:v>12825</c:v>
                </c:pt>
                <c:pt idx="1">
                  <c:v>4768</c:v>
                </c:pt>
                <c:pt idx="2">
                  <c:v>25635</c:v>
                </c:pt>
                <c:pt idx="3">
                  <c:v>7332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2E-4360-B8DE-FB245BBB02C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E170B58-6C6B-4D83-9ECF-38ADD508180D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8D59C8D-8BF6-40CE-85A2-49062E96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7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B7E0D-E42C-4FAC-9010-31904249C396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D54F4-DC40-4F39-A9C3-F343D2F9A0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5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54F4-DC40-4F39-A9C3-F343D2F9A08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97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22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29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71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016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456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2917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313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12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05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14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9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06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99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2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1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52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08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1EFBDF-4446-46C1-8B0E-60412681BEDE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43CA6E2-5A48-46B6-A77D-0CCE643FEA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30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6864" cy="345638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/>
              <a:t>HOSPODAŘENÍ roku 2020</a:t>
            </a:r>
            <a:br>
              <a:rPr lang="cs-CZ" sz="3600" b="1" dirty="0" smtClean="0"/>
            </a:br>
            <a:r>
              <a:rPr lang="cs-CZ" sz="3600" b="1" dirty="0" smtClean="0"/>
              <a:t>Návrh rozpočtu roku 2021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25. 3. 2021, Rada ÚŽFG AV ČR,  v. v. i.</a:t>
            </a:r>
          </a:p>
          <a:p>
            <a:r>
              <a:rPr lang="cs-CZ" b="1" dirty="0" smtClean="0"/>
              <a:t>Bc. Ilona Zejdová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7268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852936"/>
            <a:ext cx="6984776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ROZPOČET 2021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0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59265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ROZPOČET -  </a:t>
            </a:r>
            <a:r>
              <a:rPr lang="cs-CZ" dirty="0" smtClean="0"/>
              <a:t>2021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720078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229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 (+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Kč)</a:t>
            </a:r>
          </a:p>
          <a:p>
            <a:pPr marL="45720" indent="0">
              <a:buNone/>
            </a:pPr>
            <a:endParaRPr lang="cs-C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323528" y="1700808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39552" y="6309320"/>
            <a:ext cx="77048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611560" y="6341258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*Odpisy k zúčtování – </a:t>
            </a:r>
            <a:r>
              <a:rPr lang="cs-CZ" sz="2000" dirty="0" smtClean="0"/>
              <a:t>24 </a:t>
            </a:r>
            <a:r>
              <a:rPr lang="cs-CZ" sz="2000" dirty="0" smtClean="0"/>
              <a:t>mil. </a:t>
            </a:r>
            <a:r>
              <a:rPr lang="cs-CZ" sz="2000" dirty="0" smtClean="0"/>
              <a:t>Kč</a:t>
            </a:r>
            <a:endParaRPr lang="cs-CZ" sz="20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01157"/>
              </p:ext>
            </p:extLst>
          </p:nvPr>
        </p:nvGraphicFramePr>
        <p:xfrm>
          <a:off x="235554" y="1196750"/>
          <a:ext cx="8640960" cy="5123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8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705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2020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307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Materiál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38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307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Energie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4,9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0,9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307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Opravy a údržba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5,7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0,7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307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Cestovné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3,6 mil. Kč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307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Nákup služeb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0,8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680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Osobní náklady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130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(+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16,2</a:t>
                      </a:r>
                      <a:r>
                        <a:rPr lang="cs-CZ" sz="2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</a:p>
                    <a:p>
                      <a:endParaRPr lang="cs-CZ" sz="24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08" y="620688"/>
            <a:ext cx="9000492" cy="444327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cs-CZ" dirty="0" smtClean="0"/>
              <a:t>ROZPOČET -  2021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65015"/>
            <a:ext cx="9072500" cy="72008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229 mil. Kč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(+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mil. Kč)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251520" y="1628800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6021288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86266"/>
              </p:ext>
            </p:extLst>
          </p:nvPr>
        </p:nvGraphicFramePr>
        <p:xfrm>
          <a:off x="143508" y="1728209"/>
          <a:ext cx="8640960" cy="52889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253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Oproti r. 2020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2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AV ČR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 mil. Kč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(+  </a:t>
                      </a:r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</a:t>
                      </a:r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GAČR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47 mil.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Kč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(+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12 mil. Kč)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2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ČR ostatní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 mil. Kč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(- 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cs-CZ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69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Dotace zahraničí, OP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EU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 mil. Kč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cs-CZ" sz="28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cs-CZ" sz="280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+ 2 </a:t>
                      </a:r>
                      <a:r>
                        <a:rPr lang="cs-CZ" sz="28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  <a:endParaRPr lang="cs-CZ" sz="2800" b="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658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Tržby</a:t>
                      </a:r>
                    </a:p>
                    <a:p>
                      <a:endParaRPr lang="cs-CZ" sz="28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Odpisy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24 mil. Kč (+ 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</a:p>
                    <a:p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FÚUP  4,5 mil. Kč</a:t>
                      </a:r>
                    </a:p>
                    <a:p>
                      <a:endParaRPr lang="cs-CZ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 mil. Kč</a:t>
                      </a:r>
                      <a:endParaRPr lang="cs-CZ" sz="2800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(+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cs-CZ" sz="28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3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700808"/>
            <a:ext cx="6154713" cy="41044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5164122" cy="576064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DOTACE AV ČR</a:t>
            </a: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49217"/>
              </p:ext>
            </p:extLst>
          </p:nvPr>
        </p:nvGraphicFramePr>
        <p:xfrm>
          <a:off x="323528" y="908720"/>
          <a:ext cx="8496944" cy="5750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4010">
                  <a:extLst>
                    <a:ext uri="{9D8B030D-6E8A-4147-A177-3AD203B41FA5}">
                      <a16:colId xmlns:a16="http://schemas.microsoft.com/office/drawing/2014/main" val="3095755992"/>
                    </a:ext>
                  </a:extLst>
                </a:gridCol>
                <a:gridCol w="1688701">
                  <a:extLst>
                    <a:ext uri="{9D8B030D-6E8A-4147-A177-3AD203B41FA5}">
                      <a16:colId xmlns:a16="http://schemas.microsoft.com/office/drawing/2014/main" val="1140871211"/>
                    </a:ext>
                  </a:extLst>
                </a:gridCol>
                <a:gridCol w="1799143">
                  <a:extLst>
                    <a:ext uri="{9D8B030D-6E8A-4147-A177-3AD203B41FA5}">
                      <a16:colId xmlns:a16="http://schemas.microsoft.com/office/drawing/2014/main" val="1754431206"/>
                    </a:ext>
                  </a:extLst>
                </a:gridCol>
                <a:gridCol w="1995090">
                  <a:extLst>
                    <a:ext uri="{9D8B030D-6E8A-4147-A177-3AD203B41FA5}">
                      <a16:colId xmlns:a16="http://schemas.microsoft.com/office/drawing/2014/main" val="3584444153"/>
                    </a:ext>
                  </a:extLst>
                </a:gridCol>
              </a:tblGrid>
              <a:tr h="33168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Zdroje - výnosy v tis. </a:t>
                      </a:r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Kč      Rozpočet 2021                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Rozpočet 2020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Rozdíl k 2020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057798"/>
                  </a:ext>
                </a:extLst>
              </a:tr>
              <a:tr h="33168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Podpora VO (PVO)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63 148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50 416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12732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626809"/>
                  </a:ext>
                </a:extLst>
              </a:tr>
              <a:tr h="43494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Dotace na činnost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3 371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7 885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-4514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10322"/>
                  </a:ext>
                </a:extLst>
              </a:tr>
              <a:tr h="53522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Neon-</a:t>
                      </a:r>
                      <a:r>
                        <a:rPr lang="cs-CZ" sz="1800" b="1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projekty OPVVV </a:t>
                      </a:r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kofinancování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1 694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-1694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107625"/>
                  </a:ext>
                </a:extLst>
              </a:tr>
              <a:tr h="53522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Podpora činnosti pracovišť 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400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147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253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08124"/>
                  </a:ext>
                </a:extLst>
              </a:tr>
              <a:tr h="33168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FWJEP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1 050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1 050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48450"/>
                  </a:ext>
                </a:extLst>
              </a:tr>
              <a:tr h="33168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PPLZ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1 775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2 580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-805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014036"/>
                  </a:ext>
                </a:extLst>
              </a:tr>
              <a:tr h="64830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Podpora na stabilizaci kmen. zaměstnanců</a:t>
                      </a:r>
                      <a:endParaRPr lang="pl-PL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1 384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-1384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30772"/>
                  </a:ext>
                </a:extLst>
              </a:tr>
              <a:tr h="53522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Stavební akce </a:t>
                      </a:r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– ne investice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456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-456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039887"/>
                  </a:ext>
                </a:extLst>
              </a:tr>
              <a:tr h="3389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 - </a:t>
                      </a:r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AV21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546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574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-28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62225"/>
                  </a:ext>
                </a:extLst>
              </a:tr>
              <a:tr h="33895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FÚUP</a:t>
                      </a:r>
                      <a:endParaRPr lang="cs-CZ" sz="1800" b="1" u="non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370</a:t>
                      </a:r>
                      <a:endParaRPr lang="cs-CZ" sz="1800" b="1" u="non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cs-CZ" sz="1800" b="1" u="non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370</a:t>
                      </a:r>
                      <a:endParaRPr lang="cs-CZ" sz="1800" b="1" u="none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642180"/>
                  </a:ext>
                </a:extLst>
              </a:tr>
              <a:tr h="33168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Celkem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66 889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58 301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8218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804435"/>
                  </a:ext>
                </a:extLst>
              </a:tr>
              <a:tr h="331686">
                <a:tc>
                  <a:txBody>
                    <a:bodyPr/>
                    <a:lstStyle/>
                    <a:p>
                      <a:pPr algn="l" fontAlgn="b"/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98655"/>
                  </a:ext>
                </a:extLst>
              </a:tr>
              <a:tr h="33168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INVESTICE </a:t>
                      </a:r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 DRM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4 768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4 768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cs-CZ" sz="18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marL="7256" marR="7256" marT="7256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48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73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01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PLÁN INVESTIC 2021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700807"/>
            <a:ext cx="8568951" cy="4896545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r>
              <a:rPr lang="cs-CZ" sz="5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 ČR - DRM	 2021			4,7 mil. Kč </a:t>
            </a:r>
            <a:endParaRPr lang="cs-CZ" sz="5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4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45720" indent="0">
              <a:buNone/>
            </a:pPr>
            <a:r>
              <a:rPr lang="cs-CZ" sz="4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cs-CZ" sz="4500" u="sng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cs-CZ" sz="4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7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 investic celkem 	25 mil. Kč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36410"/>
              </p:ext>
            </p:extLst>
          </p:nvPr>
        </p:nvGraphicFramePr>
        <p:xfrm>
          <a:off x="395537" y="2420888"/>
          <a:ext cx="8568950" cy="230425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843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7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8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Přístroje, NHM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Stavby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968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AV ČR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5 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 VVV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 mil. Kč</a:t>
                      </a:r>
                      <a:endParaRPr lang="cs-CZ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 </a:t>
                      </a:r>
                      <a:r>
                        <a:rPr lang="cs-CZ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vlastní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mil. Kč</a:t>
                      </a:r>
                      <a:endParaRPr lang="cs-CZ" sz="28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mil. Kč</a:t>
                      </a:r>
                    </a:p>
                  </a:txBody>
                  <a:tcPr>
                    <a:solidFill>
                      <a:schemeClr val="bg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43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128792" cy="576064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757581"/>
              </p:ext>
            </p:extLst>
          </p:nvPr>
        </p:nvGraphicFramePr>
        <p:xfrm>
          <a:off x="539552" y="418276"/>
          <a:ext cx="8208913" cy="6284691"/>
        </p:xfrm>
        <a:graphic>
          <a:graphicData uri="http://schemas.openxmlformats.org/drawingml/2006/table">
            <a:tbl>
              <a:tblPr/>
              <a:tblGrid>
                <a:gridCol w="502427">
                  <a:extLst>
                    <a:ext uri="{9D8B030D-6E8A-4147-A177-3AD203B41FA5}">
                      <a16:colId xmlns:a16="http://schemas.microsoft.com/office/drawing/2014/main" val="2876175213"/>
                    </a:ext>
                  </a:extLst>
                </a:gridCol>
                <a:gridCol w="502427">
                  <a:extLst>
                    <a:ext uri="{9D8B030D-6E8A-4147-A177-3AD203B41FA5}">
                      <a16:colId xmlns:a16="http://schemas.microsoft.com/office/drawing/2014/main" val="4223843271"/>
                    </a:ext>
                  </a:extLst>
                </a:gridCol>
                <a:gridCol w="1460176">
                  <a:extLst>
                    <a:ext uri="{9D8B030D-6E8A-4147-A177-3AD203B41FA5}">
                      <a16:colId xmlns:a16="http://schemas.microsoft.com/office/drawing/2014/main" val="2417658933"/>
                    </a:ext>
                  </a:extLst>
                </a:gridCol>
                <a:gridCol w="628033">
                  <a:extLst>
                    <a:ext uri="{9D8B030D-6E8A-4147-A177-3AD203B41FA5}">
                      <a16:colId xmlns:a16="http://schemas.microsoft.com/office/drawing/2014/main" val="153184622"/>
                    </a:ext>
                  </a:extLst>
                </a:gridCol>
                <a:gridCol w="2185031">
                  <a:extLst>
                    <a:ext uri="{9D8B030D-6E8A-4147-A177-3AD203B41FA5}">
                      <a16:colId xmlns:a16="http://schemas.microsoft.com/office/drawing/2014/main" val="1058932850"/>
                    </a:ext>
                  </a:extLst>
                </a:gridCol>
                <a:gridCol w="2930819">
                  <a:extLst>
                    <a:ext uri="{9D8B030D-6E8A-4147-A177-3AD203B41FA5}">
                      <a16:colId xmlns:a16="http://schemas.microsoft.com/office/drawing/2014/main" val="1930395264"/>
                    </a:ext>
                  </a:extLst>
                </a:gridCol>
              </a:tblGrid>
              <a:tr h="380143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Rozpočet sociálního fondu pro rok 2021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000334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325623"/>
                  </a:ext>
                </a:extLst>
              </a:tr>
              <a:tr h="1827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Stav sociálního fondu z roku 2020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3 693 118,29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939421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Z toho: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355332"/>
                  </a:ext>
                </a:extLst>
              </a:tr>
              <a:tr h="1827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Na bankovním účtu sociálního fondu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3 655 423,45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712401"/>
                  </a:ext>
                </a:extLst>
              </a:tr>
              <a:tr h="1827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Pohledávky - nesplacené půjčky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37 725,00 Kč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850794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038371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24395"/>
                  </a:ext>
                </a:extLst>
              </a:tr>
              <a:tr h="18270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Předpokládané zdroje 2021: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Předpokládané čerpání 2021: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782772"/>
                  </a:ext>
                </a:extLst>
              </a:tr>
              <a:tr h="3335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Příděl 2% z mezd: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868 000,00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dary OO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70 000,00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629052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dary jubilea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80 000,00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17785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půjčky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200 000,00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900231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příspěvek na stravování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390 000,00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269412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drobný hmotný majetek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50 000,00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953003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příspěvek na penzijní připojištění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500 000,00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11798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benefity - UNIŠEKY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180 000,00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1322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sociální rozvoj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20 000,00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834501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sociální výpomoc - pandemie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Covid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100 000,00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546910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sociální výpomoc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30 000,00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69197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Celkem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jazykové kurzy pro zaměstnance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70 000,00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052598"/>
                  </a:ext>
                </a:extLst>
              </a:tr>
              <a:tr h="333577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1 </a:t>
                      </a: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868 000,00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1 690 000,00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556714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1510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787854"/>
                  </a:ext>
                </a:extLst>
              </a:tr>
              <a:tr h="333577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Předpokládaná úhrada pohledávek - splátky půjček 2021: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     37 725,00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650228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318855"/>
                  </a:ext>
                </a:extLst>
              </a:tr>
              <a:tr h="3335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Stav sociálního fondu ke konci roku 2021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4 071 118,29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653518"/>
                  </a:ext>
                </a:extLst>
              </a:tr>
              <a:tr h="18270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Z toho: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779010"/>
                  </a:ext>
                </a:extLst>
              </a:tr>
              <a:tr h="1827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Na bankovním účtu sociálního fondu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                                               3 871 148,45 Kč 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427097"/>
                  </a:ext>
                </a:extLst>
              </a:tr>
              <a:tr h="190321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Pohledávky - nesplacené půjčky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 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200 000,00 Kč</a:t>
                      </a:r>
                    </a:p>
                  </a:txBody>
                  <a:tcPr marL="4983" marR="4983" marT="49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35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5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908720"/>
            <a:ext cx="6554867" cy="511108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2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368152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2020		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560" y="980728"/>
            <a:ext cx="8136904" cy="52565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NÁKLADY 	    203 mil. Kč   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Materiál		          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32,4 mil. Kč	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Energie			             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 mil. Kč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Opravy a údržba	             5 mil. Kč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Cestovné			          0,6 mil. Kč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Služby			                  24,2 mil. Kč	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Osobní náklady		   113,8 mil. Kč	    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8604448" y="14847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51520" y="5661248"/>
            <a:ext cx="8352928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827584" y="5769307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*Zúčtované odpisy 23 mil. Kč.</a:t>
            </a:r>
          </a:p>
        </p:txBody>
      </p:sp>
    </p:spTree>
    <p:extLst>
      <p:ext uri="{BB962C8B-B14F-4D97-AF65-F5344CB8AC3E}">
        <p14:creationId xmlns:p14="http://schemas.microsoft.com/office/powerpoint/2010/main" val="1487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297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cs-CZ" dirty="0" smtClean="0"/>
              <a:t>SKUTEČNOST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7344816" cy="3600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VÝNOSY		  205 mil. Kč</a:t>
            </a:r>
          </a:p>
          <a:p>
            <a:pPr marL="45720" indent="0">
              <a:buNone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Dotace AV ČR		              58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GAČR		                   35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ČR </a:t>
            </a:r>
            <a:r>
              <a:rPr lang="cs-CZ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ostatní resorty</a:t>
            </a:r>
            <a:r>
              <a:rPr lang="cs-C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39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Dotace ostatní (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EU, zahraniční)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27 mil. Kč</a:t>
            </a:r>
          </a:p>
          <a:p>
            <a:pPr marL="45720" indent="0">
              <a:buNone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Tržby			                            19 mil. Kč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827584" y="1628800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4797152"/>
            <a:ext cx="8064896" cy="165618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27584" y="4941168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HV před zdaněním </a:t>
            </a:r>
            <a:r>
              <a:rPr lang="cs-CZ" sz="2000" dirty="0"/>
              <a:t> </a:t>
            </a:r>
            <a:r>
              <a:rPr lang="cs-CZ" sz="2000" dirty="0" smtClean="0"/>
              <a:t>2 636 tis. Kč</a:t>
            </a:r>
          </a:p>
          <a:p>
            <a:r>
              <a:rPr lang="cs-CZ" sz="2000" dirty="0" smtClean="0"/>
              <a:t>HV po zdanění         2 472 tis. Kč</a:t>
            </a:r>
          </a:p>
          <a:p>
            <a:r>
              <a:rPr lang="cs-CZ" sz="2000" dirty="0" smtClean="0"/>
              <a:t>Rozdělení HV na HČ – 2 188 tis. Kč  JČ – 284 tis. Kč</a:t>
            </a:r>
          </a:p>
          <a:p>
            <a:endParaRPr lang="cs-CZ" sz="1400" dirty="0" smtClean="0"/>
          </a:p>
          <a:p>
            <a:r>
              <a:rPr lang="cs-CZ" sz="1400" dirty="0" smtClean="0"/>
              <a:t>HV – hospodářský výsledek, HČ – hlavní činnost, JČ – jiná činnost</a:t>
            </a:r>
          </a:p>
          <a:p>
            <a:r>
              <a:rPr lang="cs-CZ" sz="3200" dirty="0" smtClean="0"/>
              <a:t>*</a:t>
            </a:r>
            <a:r>
              <a:rPr lang="cs-CZ" sz="2000" dirty="0" smtClean="0"/>
              <a:t>odpisy 23 mil., fondy 4 mil.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251520" y="4797152"/>
            <a:ext cx="84249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80920" cy="864096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dirty="0" smtClean="0"/>
              <a:t>Struktura výnosů 2020 ÚŽFG</a:t>
            </a:r>
            <a:endParaRPr lang="cs-CZ" sz="32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372098"/>
              </p:ext>
            </p:extLst>
          </p:nvPr>
        </p:nvGraphicFramePr>
        <p:xfrm>
          <a:off x="467544" y="764704"/>
          <a:ext cx="763284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746670"/>
              </p:ext>
            </p:extLst>
          </p:nvPr>
        </p:nvGraphicFramePr>
        <p:xfrm>
          <a:off x="1331640" y="1412776"/>
          <a:ext cx="64087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73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289255"/>
              </p:ext>
            </p:extLst>
          </p:nvPr>
        </p:nvGraphicFramePr>
        <p:xfrm>
          <a:off x="533400" y="5588423"/>
          <a:ext cx="7783016" cy="936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720">
                  <a:extLst>
                    <a:ext uri="{9D8B030D-6E8A-4147-A177-3AD203B41FA5}">
                      <a16:colId xmlns:a16="http://schemas.microsoft.com/office/drawing/2014/main" val="3614644397"/>
                    </a:ext>
                  </a:extLst>
                </a:gridCol>
                <a:gridCol w="1508800">
                  <a:extLst>
                    <a:ext uri="{9D8B030D-6E8A-4147-A177-3AD203B41FA5}">
                      <a16:colId xmlns:a16="http://schemas.microsoft.com/office/drawing/2014/main" val="3970728201"/>
                    </a:ext>
                  </a:extLst>
                </a:gridCol>
                <a:gridCol w="1538677">
                  <a:extLst>
                    <a:ext uri="{9D8B030D-6E8A-4147-A177-3AD203B41FA5}">
                      <a16:colId xmlns:a16="http://schemas.microsoft.com/office/drawing/2014/main" val="1594182719"/>
                    </a:ext>
                  </a:extLst>
                </a:gridCol>
                <a:gridCol w="1688063">
                  <a:extLst>
                    <a:ext uri="{9D8B030D-6E8A-4147-A177-3AD203B41FA5}">
                      <a16:colId xmlns:a16="http://schemas.microsoft.com/office/drawing/2014/main" val="3564454410"/>
                    </a:ext>
                  </a:extLst>
                </a:gridCol>
                <a:gridCol w="1762756">
                  <a:extLst>
                    <a:ext uri="{9D8B030D-6E8A-4147-A177-3AD203B41FA5}">
                      <a16:colId xmlns:a16="http://schemas.microsoft.com/office/drawing/2014/main" val="2582984699"/>
                    </a:ext>
                  </a:extLst>
                </a:gridCol>
              </a:tblGrid>
              <a:tr h="45932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smtClean="0">
                          <a:effectLst/>
                        </a:rPr>
                        <a:t>Zůstatek zdrojů v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tis. Kč k 31.12.2020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4035315549"/>
                  </a:ext>
                </a:extLst>
              </a:tr>
              <a:tr h="26134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FI vlastní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Dotace FRM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Příspěvek AV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Ostatní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 (Granty aj.)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Celkem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095117290"/>
                  </a:ext>
                </a:extLst>
              </a:tr>
              <a:tr h="2162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12190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5372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17562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3911999357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032485"/>
              </p:ext>
            </p:extLst>
          </p:nvPr>
        </p:nvGraphicFramePr>
        <p:xfrm>
          <a:off x="533400" y="3284983"/>
          <a:ext cx="7783016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720">
                  <a:extLst>
                    <a:ext uri="{9D8B030D-6E8A-4147-A177-3AD203B41FA5}">
                      <a16:colId xmlns:a16="http://schemas.microsoft.com/office/drawing/2014/main" val="2352785578"/>
                    </a:ext>
                  </a:extLst>
                </a:gridCol>
                <a:gridCol w="1508800">
                  <a:extLst>
                    <a:ext uri="{9D8B030D-6E8A-4147-A177-3AD203B41FA5}">
                      <a16:colId xmlns:a16="http://schemas.microsoft.com/office/drawing/2014/main" val="3166349876"/>
                    </a:ext>
                  </a:extLst>
                </a:gridCol>
                <a:gridCol w="1538677">
                  <a:extLst>
                    <a:ext uri="{9D8B030D-6E8A-4147-A177-3AD203B41FA5}">
                      <a16:colId xmlns:a16="http://schemas.microsoft.com/office/drawing/2014/main" val="1957836087"/>
                    </a:ext>
                  </a:extLst>
                </a:gridCol>
                <a:gridCol w="1688063">
                  <a:extLst>
                    <a:ext uri="{9D8B030D-6E8A-4147-A177-3AD203B41FA5}">
                      <a16:colId xmlns:a16="http://schemas.microsoft.com/office/drawing/2014/main" val="3306041979"/>
                    </a:ext>
                  </a:extLst>
                </a:gridCol>
                <a:gridCol w="1762756">
                  <a:extLst>
                    <a:ext uri="{9D8B030D-6E8A-4147-A177-3AD203B41FA5}">
                      <a16:colId xmlns:a16="http://schemas.microsoft.com/office/drawing/2014/main" val="691795426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Zdroje </a:t>
                      </a:r>
                      <a:r>
                        <a:rPr lang="cs-CZ" sz="1200" b="1" u="none" strike="noStrike" dirty="0" smtClean="0">
                          <a:effectLst/>
                        </a:rPr>
                        <a:t>v</a:t>
                      </a:r>
                      <a:r>
                        <a:rPr lang="cs-CZ" sz="1200" b="1" u="none" strike="noStrike" baseline="0" dirty="0" smtClean="0">
                          <a:effectLst/>
                        </a:rPr>
                        <a:t> tis.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416023079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FI vlastní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Dotace FRM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Příspěvek AV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Ostatní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 (Granty aj.)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Celkem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81755257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12825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4768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25635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7332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50560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4224038203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738128"/>
              </p:ext>
            </p:extLst>
          </p:nvPr>
        </p:nvGraphicFramePr>
        <p:xfrm>
          <a:off x="533400" y="4437113"/>
          <a:ext cx="7783016" cy="971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720">
                  <a:extLst>
                    <a:ext uri="{9D8B030D-6E8A-4147-A177-3AD203B41FA5}">
                      <a16:colId xmlns:a16="http://schemas.microsoft.com/office/drawing/2014/main" val="448425252"/>
                    </a:ext>
                  </a:extLst>
                </a:gridCol>
                <a:gridCol w="1508800">
                  <a:extLst>
                    <a:ext uri="{9D8B030D-6E8A-4147-A177-3AD203B41FA5}">
                      <a16:colId xmlns:a16="http://schemas.microsoft.com/office/drawing/2014/main" val="2946481631"/>
                    </a:ext>
                  </a:extLst>
                </a:gridCol>
                <a:gridCol w="1538677">
                  <a:extLst>
                    <a:ext uri="{9D8B030D-6E8A-4147-A177-3AD203B41FA5}">
                      <a16:colId xmlns:a16="http://schemas.microsoft.com/office/drawing/2014/main" val="397580325"/>
                    </a:ext>
                  </a:extLst>
                </a:gridCol>
                <a:gridCol w="1688063">
                  <a:extLst>
                    <a:ext uri="{9D8B030D-6E8A-4147-A177-3AD203B41FA5}">
                      <a16:colId xmlns:a16="http://schemas.microsoft.com/office/drawing/2014/main" val="1401998579"/>
                    </a:ext>
                  </a:extLst>
                </a:gridCol>
                <a:gridCol w="1762756">
                  <a:extLst>
                    <a:ext uri="{9D8B030D-6E8A-4147-A177-3AD203B41FA5}">
                      <a16:colId xmlns:a16="http://schemas.microsoft.com/office/drawing/2014/main" val="529187732"/>
                    </a:ext>
                  </a:extLst>
                </a:gridCol>
              </a:tblGrid>
              <a:tr h="28084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Čerpání </a:t>
                      </a:r>
                      <a:r>
                        <a:rPr lang="cs-CZ" sz="1200" b="1" u="none" strike="noStrike" baseline="0" dirty="0" smtClean="0">
                          <a:effectLst/>
                        </a:rPr>
                        <a:t> zdrojů v tis.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889543524"/>
                  </a:ext>
                </a:extLst>
              </a:tr>
              <a:tr h="25562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FI vlastní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Dotace FRM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Příspěvek AV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u="none" strike="noStrike" dirty="0" smtClean="0">
                          <a:effectLst/>
                        </a:rPr>
                        <a:t>Ostatní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 (Granty aj.)</a:t>
                      </a:r>
                      <a:endParaRPr lang="cs-CZ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Celkem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2003149968"/>
                  </a:ext>
                </a:extLst>
              </a:tr>
              <a:tr h="25562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635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4768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25635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1960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32998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b"/>
                </a:tc>
                <a:extLst>
                  <a:ext uri="{0D108BD9-81ED-4DB2-BD59-A6C34878D82A}">
                    <a16:rowId xmlns:a16="http://schemas.microsoft.com/office/drawing/2014/main" val="1648133052"/>
                  </a:ext>
                </a:extLst>
              </a:tr>
            </a:tbl>
          </a:graphicData>
        </a:graphic>
      </p:graphicFrame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974928"/>
              </p:ext>
            </p:extLst>
          </p:nvPr>
        </p:nvGraphicFramePr>
        <p:xfrm>
          <a:off x="533400" y="260648"/>
          <a:ext cx="7783016" cy="2757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34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6512511" cy="122413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2800" dirty="0" smtClean="0"/>
              <a:t>Rizikové závazky a pohledávky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459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57719"/>
              </p:ext>
            </p:extLst>
          </p:nvPr>
        </p:nvGraphicFramePr>
        <p:xfrm>
          <a:off x="533400" y="332657"/>
          <a:ext cx="8071048" cy="6433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033">
                  <a:extLst>
                    <a:ext uri="{9D8B030D-6E8A-4147-A177-3AD203B41FA5}">
                      <a16:colId xmlns:a16="http://schemas.microsoft.com/office/drawing/2014/main" val="611167792"/>
                    </a:ext>
                  </a:extLst>
                </a:gridCol>
                <a:gridCol w="2044004">
                  <a:extLst>
                    <a:ext uri="{9D8B030D-6E8A-4147-A177-3AD203B41FA5}">
                      <a16:colId xmlns:a16="http://schemas.microsoft.com/office/drawing/2014/main" val="1692364635"/>
                    </a:ext>
                  </a:extLst>
                </a:gridCol>
                <a:gridCol w="3188277">
                  <a:extLst>
                    <a:ext uri="{9D8B030D-6E8A-4147-A177-3AD203B41FA5}">
                      <a16:colId xmlns:a16="http://schemas.microsoft.com/office/drawing/2014/main" val="1228014699"/>
                    </a:ext>
                  </a:extLst>
                </a:gridCol>
                <a:gridCol w="2432734">
                  <a:extLst>
                    <a:ext uri="{9D8B030D-6E8A-4147-A177-3AD203B41FA5}">
                      <a16:colId xmlns:a16="http://schemas.microsoft.com/office/drawing/2014/main" val="3416027837"/>
                    </a:ext>
                  </a:extLst>
                </a:gridCol>
              </a:tblGrid>
              <a:tr h="513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P. č.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Pohledávka za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Specifikace pohledávky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Stav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722996"/>
                  </a:ext>
                </a:extLst>
              </a:tr>
              <a:tr h="4527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Pro-ser s.r.o.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(dříve Profesionální Servis s. r. o.)</a:t>
                      </a:r>
                      <a:endParaRPr lang="cs-CZ" sz="14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1 007 315,00 Kč s přísl. (splatnost 25. 10. 2017)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porušení postupu při zadávání veřejných zakázek v projektu EU &gt; odvody za poručení rozpočtové kázně a penále</a:t>
                      </a:r>
                      <a:endParaRPr lang="cs-CZ" sz="14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vedeno insolvenční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effectLst/>
                        </a:rPr>
                        <a:t>řízení</a:t>
                      </a:r>
                      <a:endParaRPr lang="cs-CZ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celková hodnota pohledávek dlužníka zjištěna ve výši 2 504 343,33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effectLst/>
                        </a:rPr>
                        <a:t>Kč</a:t>
                      </a:r>
                      <a:endParaRPr lang="cs-CZ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na dlužníka prohlášen konkurs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uspokojeno 0,00 Kč (nezjištěn žádný majetek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effectLst/>
                        </a:rPr>
                        <a:t>Dne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1. 9.</a:t>
                      </a: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effectLst/>
                        </a:rPr>
                        <a:t>2020 bylo pravomocně skončeno insolvenční řízení se závěrem, že majetek dlužníka zcela nedostačující pro uspokojení pohledávek věřitelů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effectLst/>
                        </a:rPr>
                        <a:t>Dne 13. 11. 2020 byla společnost Pro-ser, s.r.o. z obchodního rejstříku zcela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vymazána</a:t>
                      </a:r>
                      <a:endParaRPr lang="cs-CZ" sz="14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400" b="1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862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338816"/>
              </p:ext>
            </p:extLst>
          </p:nvPr>
        </p:nvGraphicFramePr>
        <p:xfrm>
          <a:off x="533400" y="887138"/>
          <a:ext cx="8071048" cy="5767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033">
                  <a:extLst>
                    <a:ext uri="{9D8B030D-6E8A-4147-A177-3AD203B41FA5}">
                      <a16:colId xmlns:a16="http://schemas.microsoft.com/office/drawing/2014/main" val="3823206449"/>
                    </a:ext>
                  </a:extLst>
                </a:gridCol>
                <a:gridCol w="2044004">
                  <a:extLst>
                    <a:ext uri="{9D8B030D-6E8A-4147-A177-3AD203B41FA5}">
                      <a16:colId xmlns:a16="http://schemas.microsoft.com/office/drawing/2014/main" val="2491849579"/>
                    </a:ext>
                  </a:extLst>
                </a:gridCol>
                <a:gridCol w="3188277">
                  <a:extLst>
                    <a:ext uri="{9D8B030D-6E8A-4147-A177-3AD203B41FA5}">
                      <a16:colId xmlns:a16="http://schemas.microsoft.com/office/drawing/2014/main" val="3285512098"/>
                    </a:ext>
                  </a:extLst>
                </a:gridCol>
                <a:gridCol w="2432734">
                  <a:extLst>
                    <a:ext uri="{9D8B030D-6E8A-4147-A177-3AD203B41FA5}">
                      <a16:colId xmlns:a16="http://schemas.microsoft.com/office/drawing/2014/main" val="3387777599"/>
                    </a:ext>
                  </a:extLst>
                </a:gridCol>
              </a:tblGrid>
              <a:tr h="5767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Palatino Linotype" panose="0204050205050503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DataShield</a:t>
                      </a:r>
                      <a:r>
                        <a:rPr lang="cs-CZ" sz="1400" dirty="0">
                          <a:effectLst/>
                        </a:rPr>
                        <a:t> s.r.o.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Mgr. Zdeněk Volák, jednatel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115 200,00 Kč s přísl. (splatnost 24. 1. 2019)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úhrada zálohy na smlouvu o dílo &gt; nevrácena zpět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dohoda o přistoupení k dluhu fyzickou osobou Mgr. Zdeňkem Volákem, </a:t>
                      </a:r>
                      <a:r>
                        <a:rPr lang="cs-CZ" sz="1400" dirty="0" smtClean="0">
                          <a:effectLst/>
                        </a:rPr>
                        <a:t>jednatelem</a:t>
                      </a:r>
                      <a:endParaRPr lang="cs-CZ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dle výpisu z Centrální evidence exekucí má Mgr. Zdeněk Volák vedena na svou osobu exekuční </a:t>
                      </a:r>
                      <a:r>
                        <a:rPr lang="cs-CZ" sz="1400" dirty="0" smtClean="0">
                          <a:effectLst/>
                        </a:rPr>
                        <a:t>řízení</a:t>
                      </a:r>
                      <a:endParaRPr lang="cs-CZ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400" dirty="0" smtClean="0">
                        <a:effectLst/>
                      </a:endParaRP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dne 11. 11. 2020 pravomocně rozhodnuto o tom, že je Mgr. Zdeněk Volák povinen dluh ve výši 115 200,00 Kč s přísl. zaplatit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dobrovolně doposud neprovedl úhradu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dalším krokem bude podání návrhu na exekuci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evidence pohledávky v plné výši zachovat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53560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451614" y="3312045"/>
            <a:ext cx="240772" cy="2339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800" dirty="0"/>
              <a:t>2</a:t>
            </a:r>
            <a:endParaRPr lang="cs-CZ" sz="800" dirty="0">
              <a:latin typeface="Palatino Linotype" panose="02040502050505030304" pitchFamily="18" charset="0"/>
              <a:ea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25933"/>
              </p:ext>
            </p:extLst>
          </p:nvPr>
        </p:nvGraphicFramePr>
        <p:xfrm>
          <a:off x="533400" y="332657"/>
          <a:ext cx="8071048" cy="55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033">
                  <a:extLst>
                    <a:ext uri="{9D8B030D-6E8A-4147-A177-3AD203B41FA5}">
                      <a16:colId xmlns:a16="http://schemas.microsoft.com/office/drawing/2014/main" val="3200413719"/>
                    </a:ext>
                  </a:extLst>
                </a:gridCol>
                <a:gridCol w="2044004">
                  <a:extLst>
                    <a:ext uri="{9D8B030D-6E8A-4147-A177-3AD203B41FA5}">
                      <a16:colId xmlns:a16="http://schemas.microsoft.com/office/drawing/2014/main" val="235871055"/>
                    </a:ext>
                  </a:extLst>
                </a:gridCol>
                <a:gridCol w="3188277">
                  <a:extLst>
                    <a:ext uri="{9D8B030D-6E8A-4147-A177-3AD203B41FA5}">
                      <a16:colId xmlns:a16="http://schemas.microsoft.com/office/drawing/2014/main" val="2932680052"/>
                    </a:ext>
                  </a:extLst>
                </a:gridCol>
                <a:gridCol w="2432734">
                  <a:extLst>
                    <a:ext uri="{9D8B030D-6E8A-4147-A177-3AD203B41FA5}">
                      <a16:colId xmlns:a16="http://schemas.microsoft.com/office/drawing/2014/main" val="624956595"/>
                    </a:ext>
                  </a:extLst>
                </a:gridCol>
              </a:tblGrid>
              <a:tr h="506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P. č.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Pohledávka za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Specifikace pohledávky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Stav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64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56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77006"/>
              </p:ext>
            </p:extLst>
          </p:nvPr>
        </p:nvGraphicFramePr>
        <p:xfrm>
          <a:off x="533400" y="548680"/>
          <a:ext cx="7639000" cy="55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98">
                  <a:extLst>
                    <a:ext uri="{9D8B030D-6E8A-4147-A177-3AD203B41FA5}">
                      <a16:colId xmlns:a16="http://schemas.microsoft.com/office/drawing/2014/main" val="1530174466"/>
                    </a:ext>
                  </a:extLst>
                </a:gridCol>
                <a:gridCol w="1934587">
                  <a:extLst>
                    <a:ext uri="{9D8B030D-6E8A-4147-A177-3AD203B41FA5}">
                      <a16:colId xmlns:a16="http://schemas.microsoft.com/office/drawing/2014/main" val="2978822004"/>
                    </a:ext>
                  </a:extLst>
                </a:gridCol>
                <a:gridCol w="3017607">
                  <a:extLst>
                    <a:ext uri="{9D8B030D-6E8A-4147-A177-3AD203B41FA5}">
                      <a16:colId xmlns:a16="http://schemas.microsoft.com/office/drawing/2014/main" val="2772332804"/>
                    </a:ext>
                  </a:extLst>
                </a:gridCol>
                <a:gridCol w="2302508">
                  <a:extLst>
                    <a:ext uri="{9D8B030D-6E8A-4147-A177-3AD203B41FA5}">
                      <a16:colId xmlns:a16="http://schemas.microsoft.com/office/drawing/2014/main" val="37922511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P. č.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Pohledávka za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Specifikace pohledávky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Stav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2135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717279"/>
              </p:ext>
            </p:extLst>
          </p:nvPr>
        </p:nvGraphicFramePr>
        <p:xfrm>
          <a:off x="533400" y="1052736"/>
          <a:ext cx="7639000" cy="1857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298">
                  <a:extLst>
                    <a:ext uri="{9D8B030D-6E8A-4147-A177-3AD203B41FA5}">
                      <a16:colId xmlns:a16="http://schemas.microsoft.com/office/drawing/2014/main" val="1804808170"/>
                    </a:ext>
                  </a:extLst>
                </a:gridCol>
                <a:gridCol w="1934587">
                  <a:extLst>
                    <a:ext uri="{9D8B030D-6E8A-4147-A177-3AD203B41FA5}">
                      <a16:colId xmlns:a16="http://schemas.microsoft.com/office/drawing/2014/main" val="1437214077"/>
                    </a:ext>
                  </a:extLst>
                </a:gridCol>
                <a:gridCol w="3017607">
                  <a:extLst>
                    <a:ext uri="{9D8B030D-6E8A-4147-A177-3AD203B41FA5}">
                      <a16:colId xmlns:a16="http://schemas.microsoft.com/office/drawing/2014/main" val="3792316051"/>
                    </a:ext>
                  </a:extLst>
                </a:gridCol>
                <a:gridCol w="2302508">
                  <a:extLst>
                    <a:ext uri="{9D8B030D-6E8A-4147-A177-3AD203B41FA5}">
                      <a16:colId xmlns:a16="http://schemas.microsoft.com/office/drawing/2014/main" val="4143862047"/>
                    </a:ext>
                  </a:extLst>
                </a:gridCol>
              </a:tblGrid>
              <a:tr h="634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3.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Swiss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Bellefontaine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Medilab</a:t>
                      </a:r>
                      <a:r>
                        <a:rPr lang="cs-CZ" sz="1400" dirty="0">
                          <a:effectLst/>
                        </a:rPr>
                        <a:t> SA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300.000,00 Kč s příslušenstvím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nezaplacení faktury č. 1811000171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Návrh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na zahájení soudního řízení bude podán v letošním roce.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Pohledávka u zahraničního subjektu, vymahatelnost podstatně komplikovaná</a:t>
                      </a:r>
                      <a:endParaRPr lang="cs-CZ" sz="1400" dirty="0">
                        <a:effectLst/>
                        <a:latin typeface="Palatino Linotype" panose="02040502050505030304" pitchFamily="18" charset="0"/>
                        <a:ea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587" marR="50587" marT="39814" marB="39814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382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6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24004</TotalTime>
  <Words>911</Words>
  <Application>Microsoft Office PowerPoint</Application>
  <PresentationFormat>Předvádění na obrazovce (4:3)</PresentationFormat>
  <Paragraphs>292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 CE</vt:lpstr>
      <vt:lpstr>Calibri</vt:lpstr>
      <vt:lpstr>Century Gothic</vt:lpstr>
      <vt:lpstr>Georgia</vt:lpstr>
      <vt:lpstr>Palatino Linotype</vt:lpstr>
      <vt:lpstr>Times New Roman</vt:lpstr>
      <vt:lpstr>Wingdings 3</vt:lpstr>
      <vt:lpstr>Řez</vt:lpstr>
      <vt:lpstr>  HOSPODAŘENÍ roku 2020 Návrh rozpočtu roku 2021   </vt:lpstr>
      <vt:lpstr>SKUTEČNOST 2020  </vt:lpstr>
      <vt:lpstr>SKUTEČNOST 2020</vt:lpstr>
      <vt:lpstr>Struktura výnosů 2020 ÚŽFG</vt:lpstr>
      <vt:lpstr>Prezentace aplikace PowerPoint</vt:lpstr>
      <vt:lpstr>Rizikové závazky a pohledávky</vt:lpstr>
      <vt:lpstr>Prezentace aplikace PowerPoint</vt:lpstr>
      <vt:lpstr>Prezentace aplikace PowerPoint</vt:lpstr>
      <vt:lpstr>Prezentace aplikace PowerPoint</vt:lpstr>
      <vt:lpstr>ROZPOČET 2021 </vt:lpstr>
      <vt:lpstr>ROZPOČET -  2021</vt:lpstr>
      <vt:lpstr>ROZPOČET -  2021</vt:lpstr>
      <vt:lpstr>Prezentace aplikace PowerPoint</vt:lpstr>
      <vt:lpstr>PLÁN INVESTIC 2021</vt:lpstr>
      <vt:lpstr> 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ÚŽFG PRO ROK 2014</dc:title>
  <dc:creator>Ing. Zdenka Kynychová</dc:creator>
  <cp:lastModifiedBy>Ilona Zejdova</cp:lastModifiedBy>
  <cp:revision>238</cp:revision>
  <cp:lastPrinted>2021-03-23T15:21:34Z</cp:lastPrinted>
  <dcterms:created xsi:type="dcterms:W3CDTF">2014-02-20T20:45:02Z</dcterms:created>
  <dcterms:modified xsi:type="dcterms:W3CDTF">2021-03-23T16:02:13Z</dcterms:modified>
</cp:coreProperties>
</file>