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5"/>
  </p:handoutMasterIdLst>
  <p:sldIdLst>
    <p:sldId id="256" r:id="rId2"/>
    <p:sldId id="259" r:id="rId3"/>
    <p:sldId id="276" r:id="rId4"/>
    <p:sldId id="257" r:id="rId5"/>
    <p:sldId id="274" r:id="rId6"/>
    <p:sldId id="270" r:id="rId7"/>
    <p:sldId id="277" r:id="rId8"/>
    <p:sldId id="262" r:id="rId9"/>
    <p:sldId id="263" r:id="rId10"/>
    <p:sldId id="261" r:id="rId11"/>
    <p:sldId id="265" r:id="rId12"/>
    <p:sldId id="278" r:id="rId13"/>
    <p:sldId id="266" r:id="rId14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1429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800" b="1" i="0" baseline="0">
                <a:effectLst/>
              </a:rPr>
              <a:t>Celkové výnosy 2018 dle zdrojů bez SF a odpisů</a:t>
            </a:r>
            <a:endParaRPr lang="cs-CZ">
              <a:effectLst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8"/>
          <c:dPt>
            <c:idx val="0"/>
            <c:bubble3D val="0"/>
            <c:explosion val="32"/>
            <c:extLst xmlns:c16r2="http://schemas.microsoft.com/office/drawing/2015/06/chart">
              <c:ext xmlns:c16="http://schemas.microsoft.com/office/drawing/2014/chart" uri="{C3380CC4-5D6E-409C-BE32-E72D297353CC}">
                <c16:uniqueId val="{00000000-B27A-4C7E-B5A7-9649D2243AEF}"/>
              </c:ext>
            </c:extLst>
          </c:dPt>
          <c:dPt>
            <c:idx val="1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27A-4C7E-B5A7-9649D2243AEF}"/>
              </c:ext>
            </c:extLst>
          </c:dPt>
          <c:dLbls>
            <c:dLbl>
              <c:idx val="0"/>
              <c:layout>
                <c:manualLayout>
                  <c:x val="-0.16831681977252844"/>
                  <c:y val="2.13643391800932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27A-4C7E-B5A7-9649D2243AEF}"/>
                </c:ext>
              </c:extLst>
            </c:dLbl>
            <c:dLbl>
              <c:idx val="1"/>
              <c:layout>
                <c:manualLayout>
                  <c:x val="3.044412851171387E-2"/>
                  <c:y val="-0.243744243282225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7A-4C7E-B5A7-9649D2243A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vynos_sestavy!$O$2:$O$10</c:f>
              <c:strCache>
                <c:ptCount val="9"/>
                <c:pt idx="0">
                  <c:v>AV ČR</c:v>
                </c:pt>
                <c:pt idx="1">
                  <c:v>MŠMT</c:v>
                </c:pt>
                <c:pt idx="2">
                  <c:v>GAČR</c:v>
                </c:pt>
                <c:pt idx="3">
                  <c:v>MZ </c:v>
                </c:pt>
                <c:pt idx="4">
                  <c:v>Mze</c:v>
                </c:pt>
                <c:pt idx="5">
                  <c:v>Zahraniční</c:v>
                </c:pt>
                <c:pt idx="6">
                  <c:v>Jiná činnost</c:v>
                </c:pt>
                <c:pt idx="7">
                  <c:v>Smluvní výzkum</c:v>
                </c:pt>
                <c:pt idx="8">
                  <c:v>Ostatní </c:v>
                </c:pt>
              </c:strCache>
            </c:strRef>
          </c:cat>
          <c:val>
            <c:numRef>
              <c:f>vynos_sestavy!$P$2:$P$10</c:f>
              <c:numCache>
                <c:formatCode>#,##0</c:formatCode>
                <c:ptCount val="9"/>
                <c:pt idx="0">
                  <c:v>51944703</c:v>
                </c:pt>
                <c:pt idx="1">
                  <c:v>40583401.899999999</c:v>
                </c:pt>
                <c:pt idx="2">
                  <c:v>19870163</c:v>
                </c:pt>
                <c:pt idx="3">
                  <c:v>9499100</c:v>
                </c:pt>
                <c:pt idx="4">
                  <c:v>1098600</c:v>
                </c:pt>
                <c:pt idx="5">
                  <c:v>315993.63</c:v>
                </c:pt>
                <c:pt idx="6">
                  <c:v>1936260.33</c:v>
                </c:pt>
                <c:pt idx="7">
                  <c:v>9949316.8200000003</c:v>
                </c:pt>
                <c:pt idx="8">
                  <c:v>3701575.3899999969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7A-4C7E-B5A7-9649D2243AE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Celkové</a:t>
            </a:r>
            <a:r>
              <a:rPr lang="cs-CZ" baseline="0"/>
              <a:t> zdroje, čerpání a zůstatek investičních zdrojů 2018 v tis. Kč</a:t>
            </a:r>
          </a:p>
        </c:rich>
      </c:tx>
      <c:layout>
        <c:manualLayout>
          <c:xMode val="edge"/>
          <c:yMode val="edge"/>
          <c:x val="0.19617155040078157"/>
          <c:y val="2.9925187032418952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79743295253975"/>
          <c:y val="0.17938487115544471"/>
          <c:w val="0.809197468564675"/>
          <c:h val="0.50142491540178424"/>
        </c:manualLayout>
      </c:layout>
      <c:bar3DChart>
        <c:barDir val="bar"/>
        <c:grouping val="clustered"/>
        <c:varyColors val="0"/>
        <c:ser>
          <c:idx val="2"/>
          <c:order val="0"/>
          <c:tx>
            <c:strRef>
              <c:f>List1!$G$22</c:f>
              <c:strCache>
                <c:ptCount val="1"/>
                <c:pt idx="0">
                  <c:v>Zůstatek</c:v>
                </c:pt>
              </c:strCache>
            </c:strRef>
          </c:tx>
          <c:invertIfNegative val="0"/>
          <c:cat>
            <c:strRef>
              <c:f>List1!$H$19:$K$19</c:f>
              <c:strCache>
                <c:ptCount val="4"/>
                <c:pt idx="0">
                  <c:v>Vlastní FRM</c:v>
                </c:pt>
                <c:pt idx="1">
                  <c:v>AV ČR</c:v>
                </c:pt>
                <c:pt idx="2">
                  <c:v>OP VVV</c:v>
                </c:pt>
                <c:pt idx="3">
                  <c:v>Celkem</c:v>
                </c:pt>
              </c:strCache>
            </c:strRef>
          </c:cat>
          <c:val>
            <c:numRef>
              <c:f>List1!$H$22:$K$22</c:f>
              <c:numCache>
                <c:formatCode>General</c:formatCode>
                <c:ptCount val="4"/>
                <c:pt idx="0">
                  <c:v>7354</c:v>
                </c:pt>
                <c:pt idx="1">
                  <c:v>0</c:v>
                </c:pt>
                <c:pt idx="2">
                  <c:v>1940</c:v>
                </c:pt>
                <c:pt idx="3">
                  <c:v>9294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F5-462B-8F7C-812EEBF0B925}"/>
            </c:ext>
          </c:extLst>
        </c:ser>
        <c:ser>
          <c:idx val="1"/>
          <c:order val="1"/>
          <c:tx>
            <c:strRef>
              <c:f>List1!$G$21</c:f>
              <c:strCache>
                <c:ptCount val="1"/>
                <c:pt idx="0">
                  <c:v>Čerpání</c:v>
                </c:pt>
              </c:strCache>
            </c:strRef>
          </c:tx>
          <c:invertIfNegative val="0"/>
          <c:cat>
            <c:strRef>
              <c:f>List1!$H$19:$K$19</c:f>
              <c:strCache>
                <c:ptCount val="4"/>
                <c:pt idx="0">
                  <c:v>Vlastní FRM</c:v>
                </c:pt>
                <c:pt idx="1">
                  <c:v>AV ČR</c:v>
                </c:pt>
                <c:pt idx="2">
                  <c:v>OP VVV</c:v>
                </c:pt>
                <c:pt idx="3">
                  <c:v>Celkem</c:v>
                </c:pt>
              </c:strCache>
            </c:strRef>
          </c:cat>
          <c:val>
            <c:numRef>
              <c:f>List1!$H$21:$K$21</c:f>
              <c:numCache>
                <c:formatCode>General</c:formatCode>
                <c:ptCount val="4"/>
                <c:pt idx="0">
                  <c:v>3388</c:v>
                </c:pt>
                <c:pt idx="1">
                  <c:v>11020</c:v>
                </c:pt>
                <c:pt idx="2">
                  <c:v>10070</c:v>
                </c:pt>
                <c:pt idx="3">
                  <c:v>24478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F5-462B-8F7C-812EEBF0B925}"/>
            </c:ext>
          </c:extLst>
        </c:ser>
        <c:ser>
          <c:idx val="0"/>
          <c:order val="2"/>
          <c:tx>
            <c:strRef>
              <c:f>List1!$G$20</c:f>
              <c:strCache>
                <c:ptCount val="1"/>
                <c:pt idx="0">
                  <c:v>Zdroje</c:v>
                </c:pt>
              </c:strCache>
            </c:strRef>
          </c:tx>
          <c:invertIfNegative val="0"/>
          <c:cat>
            <c:strRef>
              <c:f>List1!$H$19:$K$19</c:f>
              <c:strCache>
                <c:ptCount val="4"/>
                <c:pt idx="0">
                  <c:v>Vlastní FRM</c:v>
                </c:pt>
                <c:pt idx="1">
                  <c:v>AV ČR</c:v>
                </c:pt>
                <c:pt idx="2">
                  <c:v>OP VVV</c:v>
                </c:pt>
                <c:pt idx="3">
                  <c:v>Celkem</c:v>
                </c:pt>
              </c:strCache>
            </c:strRef>
          </c:cat>
          <c:val>
            <c:numRef>
              <c:f>List1!$H$20:$K$20</c:f>
              <c:numCache>
                <c:formatCode>General</c:formatCode>
                <c:ptCount val="4"/>
                <c:pt idx="0">
                  <c:v>10742</c:v>
                </c:pt>
                <c:pt idx="1">
                  <c:v>11020</c:v>
                </c:pt>
                <c:pt idx="2">
                  <c:v>12010</c:v>
                </c:pt>
                <c:pt idx="3">
                  <c:v>33772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F5-462B-8F7C-812EEBF0B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621248"/>
        <c:axId val="91622784"/>
        <c:axId val="0"/>
      </c:bar3DChart>
      <c:catAx>
        <c:axId val="916212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91622784"/>
        <c:crosses val="autoZero"/>
        <c:auto val="1"/>
        <c:lblAlgn val="ctr"/>
        <c:lblOffset val="100"/>
        <c:noMultiLvlLbl val="0"/>
      </c:catAx>
      <c:valAx>
        <c:axId val="9162278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916212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70B58-6C6B-4D83-9ECF-38ADD508180D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59C8D-8BF6-40CE-85A2-49062E96E7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27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FBDF-4446-46C1-8B0E-60412681BED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1EFBDF-4446-46C1-8B0E-60412681BEDE}" type="datetimeFigureOut">
              <a:rPr lang="cs-CZ" smtClean="0"/>
              <a:t>9.4.2019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3CA6E2-5A48-46B6-A77D-0CCE643FEA3A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7776864" cy="288032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cs-CZ" dirty="0" smtClean="0"/>
              <a:t>HOSPODAŘENÍ</a:t>
            </a:r>
            <a:br>
              <a:rPr lang="cs-CZ" dirty="0" smtClean="0"/>
            </a:br>
            <a:r>
              <a:rPr lang="cs-CZ" dirty="0" smtClean="0"/>
              <a:t>2018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10.4.2019, Rada ÚŽFG AV ČR, </a:t>
            </a:r>
            <a:r>
              <a:rPr lang="cs-CZ" dirty="0" err="1" smtClean="0"/>
              <a:t>v.v.i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26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/>
              <a:t>ROZPOČET -  2019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720080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CELKOVÉ NÁKLADY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188 mil. 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Kč </a:t>
            </a: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(+ 31,6 mil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Kč)</a:t>
            </a:r>
            <a:endParaRPr lang="cs-CZ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cs-CZ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323528" y="1700808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39552" y="6309320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11560" y="6341258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*Odpisy k zúčtování 22,2 mil. Kč. Aktivace – 5,5mil. Kč.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942090"/>
              </p:ext>
            </p:extLst>
          </p:nvPr>
        </p:nvGraphicFramePr>
        <p:xfrm>
          <a:off x="179512" y="1615265"/>
          <a:ext cx="8640960" cy="4702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6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4481">
                <a:tc>
                  <a:txBody>
                    <a:bodyPr/>
                    <a:lstStyle/>
                    <a:p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Oproti r. 2018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113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Materiál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39,5 </a:t>
                      </a:r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(+ 15,6 mil. Kč)</a:t>
                      </a:r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113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Energie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4,6 mil.</a:t>
                      </a:r>
                      <a:r>
                        <a:rPr lang="cs-CZ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(+ 0,3</a:t>
                      </a:r>
                      <a:r>
                        <a:rPr lang="cs-CZ" sz="2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mil. Kč)</a:t>
                      </a:r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113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Opravy a údržba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 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+ 0,3 mil. Kč)</a:t>
                      </a:r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7380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Cestovné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 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(- 1,3 mil. Kč)</a:t>
                      </a:r>
                      <a:endParaRPr lang="cs-CZ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8113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Nákup služeb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21,3 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(+</a:t>
                      </a:r>
                      <a:r>
                        <a:rPr lang="cs-CZ" sz="28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4,2</a:t>
                      </a:r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mil. Kč)</a:t>
                      </a:r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83465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Osobní náklady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97,6 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(+ 12,4 mil. Kč)</a:t>
                      </a:r>
                    </a:p>
                    <a:p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7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01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PLÁN INVESTIC 2019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3568" y="1052736"/>
            <a:ext cx="8136904" cy="5544616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cs-CZ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 ČR - DRM 2019	4,8 mil. Kč </a:t>
            </a:r>
            <a:r>
              <a:rPr lang="cs-CZ" sz="4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(-4,3 mil. Kč)</a:t>
            </a:r>
          </a:p>
          <a:p>
            <a:pPr marL="45720" indent="0">
              <a:buNone/>
            </a:pPr>
            <a:r>
              <a:rPr lang="cs-CZ" sz="4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45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Zůstává k využití	0,5</a:t>
            </a:r>
            <a:r>
              <a:rPr lang="cs-CZ" sz="4500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mil. Kč</a:t>
            </a:r>
          </a:p>
          <a:p>
            <a:pPr marL="45720" indent="0">
              <a:buNone/>
            </a:pPr>
            <a:r>
              <a:rPr lang="cs-CZ" sz="4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45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45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žádosti o investice</a:t>
            </a:r>
          </a:p>
          <a:p>
            <a:pPr marL="45720" indent="0">
              <a:buNone/>
            </a:pPr>
            <a:endParaRPr lang="cs-CZ" sz="4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cs-CZ" sz="45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cs-CZ" sz="4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cs-CZ" sz="45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cs-CZ" sz="3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cs-CZ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cs-CZ" sz="5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 investic celkem 	34,3 mil. Kč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162233"/>
              </p:ext>
            </p:extLst>
          </p:nvPr>
        </p:nvGraphicFramePr>
        <p:xfrm>
          <a:off x="287524" y="2412027"/>
          <a:ext cx="8136904" cy="2072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163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90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515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8228"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Přístroje</a:t>
                      </a:r>
                      <a:endParaRPr lang="cs-CZ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Stavby</a:t>
                      </a:r>
                      <a:endParaRPr lang="cs-CZ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291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 ČR</a:t>
                      </a:r>
                      <a:endParaRPr lang="cs-CZ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14,6 mil. Kč</a:t>
                      </a:r>
                      <a:endParaRPr lang="cs-CZ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endParaRPr lang="cs-CZ" sz="2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8259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 ČR</a:t>
                      </a:r>
                      <a:endParaRPr lang="cs-CZ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12,6</a:t>
                      </a:r>
                      <a:r>
                        <a:rPr lang="cs-CZ" sz="28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mil. Kč</a:t>
                      </a:r>
                      <a:endParaRPr lang="cs-CZ" sz="28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259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OPVVV460, CNE</a:t>
                      </a:r>
                      <a:endParaRPr lang="cs-CZ" sz="2800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 mil. Kč</a:t>
                      </a:r>
                      <a:endParaRPr lang="cs-CZ" sz="2800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8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" name="Přímá spojnice se šipkou 3"/>
          <p:cNvCxnSpPr/>
          <p:nvPr/>
        </p:nvCxnSpPr>
        <p:spPr>
          <a:xfrm flipH="1">
            <a:off x="4427984" y="1268760"/>
            <a:ext cx="367240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4860032" y="1268760"/>
            <a:ext cx="3240360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4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75855" y="364014"/>
            <a:ext cx="1496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Rozpočet SF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7544" y="1268760"/>
            <a:ext cx="8136904" cy="518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21865"/>
              </p:ext>
            </p:extLst>
          </p:nvPr>
        </p:nvGraphicFramePr>
        <p:xfrm>
          <a:off x="1043608" y="733346"/>
          <a:ext cx="6984776" cy="5343862"/>
        </p:xfrm>
        <a:graphic>
          <a:graphicData uri="http://schemas.openxmlformats.org/drawingml/2006/table">
            <a:tbl>
              <a:tblPr/>
              <a:tblGrid>
                <a:gridCol w="703608"/>
                <a:gridCol w="703608"/>
                <a:gridCol w="1220321"/>
                <a:gridCol w="703608"/>
                <a:gridCol w="2187781"/>
                <a:gridCol w="1465850"/>
              </a:tblGrid>
              <a:tr h="225344">
                <a:tc gridSpan="5"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Rozpočet sociálního fondu pro rok 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900" b="1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Stav sociálního fondu z roku 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3 010 654,00 Kč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Z toho: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Na bankovním účtu sociálního fondu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     2 819 676,00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Pohledávky - nesplacené půjčky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218 385,00 Kč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Předpokládané zdroje 2019: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Předpokládané čerpání 2019: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24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Příděl 2% z mezd: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1 387 000,00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dary OO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          70 000,00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dary jubilea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          80 000,00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půjčky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         200 000,00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příspěvek na stravování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         390 000,00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drobný hmotný majetek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          50 000,00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příspěvek na penzijní připojištění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         450 000,00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benefity - UNIŠEKY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         160 000,00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sociální rozvoj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          20 000,00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sociální výpomoc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          20 000,00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jazykové kurzy pro zaměstnance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          70 000,00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CELKEM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1 387 000,00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      1 510 000,00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 gridSpan="5"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Předpokládaná úhrada pohledávek - splátky půjček 2019: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          97 800,00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421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Stav sociálního fondu ke konci roku 2019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3 087 654,00 Kč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Z toho: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421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Na bankovním účtu sociálního fondu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 CE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       2 794 476,00 Kč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Pohledávky - nesplacené půjčky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E"/>
                        </a:rPr>
                        <a:t>320 585,00 Kč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781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12879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</a:t>
            </a:r>
            <a:r>
              <a:rPr lang="cs-CZ" b="0" dirty="0" smtClean="0"/>
              <a:t>pozornost</a:t>
            </a:r>
            <a:r>
              <a:rPr lang="cs-CZ" dirty="0" smtClean="0"/>
              <a:t>.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5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297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/>
              <a:t>SKUTEČNOST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052736"/>
            <a:ext cx="7344816" cy="36004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CELKOVÉ VÝNOSY		  161,7 mil. Kč</a:t>
            </a:r>
          </a:p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Dotace AV ČR		     50,8 mil. Kč</a:t>
            </a:r>
          </a:p>
          <a:p>
            <a:pPr marL="45720" indent="0">
              <a:buNone/>
            </a:pP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Dotace GAČR		     19,9 mil. Kč</a:t>
            </a:r>
          </a:p>
          <a:p>
            <a:pPr marL="45720" indent="0">
              <a:buNone/>
            </a:pP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Dotace ČR ostatní	     24,9 mil. Kč</a:t>
            </a:r>
          </a:p>
          <a:p>
            <a:pPr marL="45720" indent="0">
              <a:buNone/>
            </a:pP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Dotace zahraničí	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26,6 mil. Kč</a:t>
            </a:r>
          </a:p>
          <a:p>
            <a:pPr marL="45720" indent="0">
              <a:buNone/>
            </a:pP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Tržby			      13,6  mil. Kč</a:t>
            </a:r>
          </a:p>
          <a:p>
            <a:pPr marL="45720" indent="0">
              <a:buNone/>
            </a:pP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Náhrada škod		        2,4 mil. Kč</a:t>
            </a: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827584" y="1628800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 txBox="1">
            <a:spLocks/>
          </p:cNvSpPr>
          <p:nvPr/>
        </p:nvSpPr>
        <p:spPr>
          <a:xfrm>
            <a:off x="611560" y="4797152"/>
            <a:ext cx="8064896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27584" y="494116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HV- ZISK před zdaněním</a:t>
            </a:r>
            <a:r>
              <a:rPr lang="cs-CZ" sz="3200" dirty="0"/>
              <a:t>	</a:t>
            </a:r>
            <a:r>
              <a:rPr lang="cs-CZ" sz="3200" dirty="0" smtClean="0"/>
              <a:t>5 223 tis. Kč</a:t>
            </a:r>
          </a:p>
          <a:p>
            <a:r>
              <a:rPr lang="cs-CZ" sz="3200" dirty="0" smtClean="0"/>
              <a:t>HČ – 4 523 tis. Kč, JČ –   700 tis. Kč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251520" y="4797152"/>
            <a:ext cx="842493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4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80920" cy="864096"/>
          </a:xfrm>
        </p:spPr>
        <p:txBody>
          <a:bodyPr/>
          <a:lstStyle/>
          <a:p>
            <a:pPr marL="0" indent="0" algn="ctr">
              <a:buNone/>
            </a:pPr>
            <a:r>
              <a:rPr lang="cs-CZ" sz="3200" dirty="0" smtClean="0"/>
              <a:t>Struktura výnosů 2018 ÚŽFG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602128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Poměr je bez výnosů ze sociálního fondu a výnosů k „papírovým“ odpisům.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604151"/>
              </p:ext>
            </p:extLst>
          </p:nvPr>
        </p:nvGraphicFramePr>
        <p:xfrm>
          <a:off x="323528" y="1124744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3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400600" cy="1143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cs-CZ" dirty="0" smtClean="0"/>
              <a:t>SKUTEČNOST 2018		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11560" y="980728"/>
            <a:ext cx="8352928" cy="54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CELKOVÉ NÁKLADY 	   156,4 mil. Kč    	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Materiál		            23,9 mil. Kč	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Energie			    4,3 mil. Kč	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Opravy a údržba	    4,4 mil. Kč	</a:t>
            </a:r>
            <a:endParaRPr lang="cs-CZ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Cestovné			    4,9 mil. Kč	   </a:t>
            </a:r>
            <a:r>
              <a:rPr lang="cs-CZ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Služby			   15,3 mil. Kč	</a:t>
            </a:r>
          </a:p>
          <a:p>
            <a:pPr marL="45720" indent="0">
              <a:buNone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Osobní náklady		   85,2 mil. Kč	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Tx/>
              <a:buChar char="-"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Ostatní 			     2,5 mil. Kč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Tx/>
              <a:buChar char="-"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Aktivace		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-5,8 mil. Kč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Tx/>
              <a:buChar char="-"/>
            </a:pPr>
            <a:endParaRPr lang="cs-CZ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251520" y="1484784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51520" y="5877272"/>
            <a:ext cx="835292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27584" y="594928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*Zúčtované odpisy 21,6 mil. Kč. Tvorba FÚUP 1,3 mil. Kč                                					</a:t>
            </a:r>
          </a:p>
        </p:txBody>
      </p:sp>
    </p:spTree>
    <p:extLst>
      <p:ext uri="{BB962C8B-B14F-4D97-AF65-F5344CB8AC3E}">
        <p14:creationId xmlns:p14="http://schemas.microsoft.com/office/powerpoint/2010/main" val="14879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774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Investice 2018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070" y="4294224"/>
            <a:ext cx="469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Investiční zdroje 2018 </a:t>
            </a:r>
            <a:r>
              <a:rPr lang="cs-CZ" dirty="0"/>
              <a:t>celkem </a:t>
            </a:r>
            <a:r>
              <a:rPr lang="cs-CZ" b="1" dirty="0" smtClean="0"/>
              <a:t>33,8 </a:t>
            </a:r>
            <a:r>
              <a:rPr lang="cs-CZ" b="1" dirty="0"/>
              <a:t>mil. Kč.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35997" y="4294224"/>
            <a:ext cx="493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 INV i NINV </a:t>
            </a:r>
            <a:r>
              <a:rPr lang="cs-CZ" dirty="0"/>
              <a:t>využito </a:t>
            </a:r>
            <a:r>
              <a:rPr lang="cs-CZ" dirty="0" smtClean="0"/>
              <a:t>celkem  </a:t>
            </a:r>
            <a:r>
              <a:rPr lang="cs-CZ" b="1" dirty="0" smtClean="0"/>
              <a:t>24,5 </a:t>
            </a:r>
            <a:r>
              <a:rPr lang="cs-CZ" b="1" dirty="0"/>
              <a:t>mil. Kč.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-26318" y="4725144"/>
            <a:ext cx="9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Stavební: 2,1 mil. Kč; Přístroje: </a:t>
            </a:r>
            <a:r>
              <a:rPr lang="cs-CZ" dirty="0"/>
              <a:t> </a:t>
            </a:r>
            <a:r>
              <a:rPr lang="cs-CZ" dirty="0" smtClean="0"/>
              <a:t>21,8 mil. Kč;  Opravy a údržba: 0,5 mil. Kč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5496" y="5334357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Zůstatek investičních zdrojů do roku 2019 v tis. Kč: FI </a:t>
            </a:r>
            <a:r>
              <a:rPr lang="cs-CZ" dirty="0" smtClean="0"/>
              <a:t>7,4 </a:t>
            </a:r>
            <a:r>
              <a:rPr lang="cs-CZ" dirty="0" smtClean="0"/>
              <a:t>mil. Kč, OP VVV 1,9 mil. Kč.</a:t>
            </a:r>
            <a:endParaRPr lang="cs-CZ" dirty="0"/>
          </a:p>
        </p:txBody>
      </p: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670890"/>
              </p:ext>
            </p:extLst>
          </p:nvPr>
        </p:nvGraphicFramePr>
        <p:xfrm>
          <a:off x="3059832" y="629129"/>
          <a:ext cx="5514974" cy="378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6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3200" dirty="0" smtClean="0"/>
              <a:t>Rizikové závazky a pohledávky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968063"/>
              </p:ext>
            </p:extLst>
          </p:nvPr>
        </p:nvGraphicFramePr>
        <p:xfrm>
          <a:off x="251520" y="2276872"/>
          <a:ext cx="8568952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1365"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ÚŽFG – REKOMONT a.s.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Mimosoudní narovnání - 0,7 mil. Kč uhradil ÚŽFG v roce 2018 firmě </a:t>
                      </a:r>
                      <a:r>
                        <a:rPr lang="cs-CZ" baseline="0" dirty="0" err="1" smtClean="0">
                          <a:solidFill>
                            <a:schemeClr val="tx1"/>
                          </a:solidFill>
                        </a:rPr>
                        <a:t>Rekomont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a.s. Současně ÚŽFG odepsal svou pohledávku ve výši 84 tis. Kč za </a:t>
                      </a:r>
                      <a:r>
                        <a:rPr lang="cs-CZ" baseline="0" dirty="0" err="1" smtClean="0">
                          <a:solidFill>
                            <a:schemeClr val="tx1"/>
                          </a:solidFill>
                        </a:rPr>
                        <a:t>Rekomontem</a:t>
                      </a:r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 a.s.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84774">
                <a:tc>
                  <a:txBody>
                    <a:bodyPr/>
                    <a:lstStyle/>
                    <a:p>
                      <a:r>
                        <a:rPr lang="cs-CZ" dirty="0" smtClean="0"/>
                        <a:t>Pohledávka ÚŽFG</a:t>
                      </a:r>
                      <a:r>
                        <a:rPr lang="cs-CZ" baseline="0" dirty="0" smtClean="0"/>
                        <a:t> za sdružením GORAHA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1,4 mil. Kč – škoda - sankce ÚOHS</a:t>
                      </a:r>
                      <a:r>
                        <a:rPr lang="cs-CZ" baseline="0" dirty="0" smtClean="0"/>
                        <a:t> + 5% sankce MŠMT chyba ve VŘ – Pavilon ECHO</a:t>
                      </a:r>
                    </a:p>
                    <a:p>
                      <a:r>
                        <a:rPr lang="cs-CZ" baseline="0" dirty="0" smtClean="0">
                          <a:solidFill>
                            <a:schemeClr val="tx1"/>
                          </a:solidFill>
                        </a:rPr>
                        <a:t>- V roce 2018 uzavřena dohoda o narovnání ÚŽFG obdrželo 1,1 mil. Kč.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36956">
                <a:tc>
                  <a:txBody>
                    <a:bodyPr/>
                    <a:lstStyle/>
                    <a:p>
                      <a:r>
                        <a:rPr lang="cs-CZ" dirty="0" smtClean="0"/>
                        <a:t>Pro-ser, s.r.o.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Pochybení</a:t>
                      </a:r>
                      <a:r>
                        <a:rPr lang="cs-CZ" b="0" baseline="0" dirty="0" smtClean="0">
                          <a:solidFill>
                            <a:schemeClr val="tx1"/>
                          </a:solidFill>
                        </a:rPr>
                        <a:t> ve VŘ přístroje do Pavilonu ECHO – projektu EXAM. Požadujeme úhradu sankce ve výši 1 mil. Kč.</a:t>
                      </a:r>
                    </a:p>
                    <a:p>
                      <a:r>
                        <a:rPr lang="cs-CZ" b="0" baseline="0" dirty="0" smtClean="0">
                          <a:solidFill>
                            <a:srgbClr val="FF0000"/>
                          </a:solidFill>
                        </a:rPr>
                        <a:t>V roce 2017 byla zaúčtována opravná položka k této pohledávce ve výši 70% její celkové hodnoty. V roce 2018 je společnost Pro-ser, s.r.o. v insolvenci, doposud nedošlo k vypořádání.</a:t>
                      </a:r>
                      <a:endParaRPr lang="cs-CZ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9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984776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cs-CZ" dirty="0" smtClean="0"/>
              <a:t>ROZPOČET 2019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0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2970"/>
            <a:ext cx="8820472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/>
              <a:t>ROZPOČET -  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500" y="1052736"/>
            <a:ext cx="9072500" cy="720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CELKOVÉ VÝNOSY</a:t>
            </a: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188,0 mil. Kč</a:t>
            </a:r>
            <a:endParaRPr lang="cs-CZ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51520" y="1628800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 txBox="1">
            <a:spLocks/>
          </p:cNvSpPr>
          <p:nvPr/>
        </p:nvSpPr>
        <p:spPr>
          <a:xfrm>
            <a:off x="611560" y="4797152"/>
            <a:ext cx="8064896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251520" y="6021288"/>
            <a:ext cx="842493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245595"/>
              </p:ext>
            </p:extLst>
          </p:nvPr>
        </p:nvGraphicFramePr>
        <p:xfrm>
          <a:off x="143508" y="1715314"/>
          <a:ext cx="8640960" cy="4298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0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9550">
                <a:tc>
                  <a:txBody>
                    <a:bodyPr/>
                    <a:lstStyle/>
                    <a:p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Oproti r. 2018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8834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Dotace AV ČR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51,5 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+ 0,7 mil. Kč)</a:t>
                      </a:r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8834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Dotace GAČR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39,3  mil.</a:t>
                      </a:r>
                      <a:r>
                        <a:rPr lang="cs-CZ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+ 19,4 mil. Kč)</a:t>
                      </a:r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834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Dotace ČR ostatní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31,9 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+ 7,0 mil. Kč)</a:t>
                      </a:r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8834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Dotace zahraničí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29,5 </a:t>
                      </a:r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(+ </a:t>
                      </a:r>
                      <a:r>
                        <a:rPr lang="cs-CZ" sz="28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 </a:t>
                      </a:r>
                      <a:r>
                        <a:rPr lang="cs-CZ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Kč)</a:t>
                      </a:r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08834">
                <a:tc>
                  <a:txBody>
                    <a:bodyPr/>
                    <a:lstStyle/>
                    <a:p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Tržby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11,6 mil. Kč</a:t>
                      </a:r>
                      <a:endParaRPr lang="cs-CZ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 - 2,0 </a:t>
                      </a:r>
                      <a:r>
                        <a:rPr lang="cs-CZ" sz="28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mil. Kč)</a:t>
                      </a:r>
                      <a:endParaRPr lang="cs-CZ" sz="28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cs-CZ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51520" y="623731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Navíc FÚUP z grandů z roku 2018 1,3 mil. Kč.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3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2970"/>
            <a:ext cx="8820472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/>
              <a:t>DOTACE AV ČR </a:t>
            </a:r>
            <a:endParaRPr lang="cs-CZ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875422"/>
              </p:ext>
            </p:extLst>
          </p:nvPr>
        </p:nvGraphicFramePr>
        <p:xfrm>
          <a:off x="395536" y="1124744"/>
          <a:ext cx="7920880" cy="52412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66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53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84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69168">
                <a:tc>
                  <a:txBody>
                    <a:bodyPr/>
                    <a:lstStyle/>
                    <a:p>
                      <a:r>
                        <a:rPr lang="cs-CZ" sz="2400" baseline="0" dirty="0" smtClean="0"/>
                        <a:t>v </a:t>
                      </a:r>
                      <a:r>
                        <a:rPr lang="cs-CZ" sz="2400" dirty="0" smtClean="0"/>
                        <a:t>tis. Kč</a:t>
                      </a:r>
                      <a:endParaRPr lang="cs-CZ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2018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2019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Rozdíl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Instit.podpora</a:t>
                      </a: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PVO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47 288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47 967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+ 679</a:t>
                      </a:r>
                      <a:endParaRPr lang="cs-CZ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179">
                <a:tc gridSpan="5">
                  <a:txBody>
                    <a:bodyPr/>
                    <a:lstStyle/>
                    <a:p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Dotace na činnost: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4888">
                <a:tc gridSpan="2">
                  <a:txBody>
                    <a:bodyPr/>
                    <a:lstStyle/>
                    <a:p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Nájem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277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277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cs-CZ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9061">
                <a:tc gridSpan="2">
                  <a:txBody>
                    <a:bodyPr/>
                    <a:lstStyle/>
                    <a:p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Mzdy PPLZ,</a:t>
                      </a:r>
                      <a:r>
                        <a:rPr lang="cs-CZ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O. W. mez. </a:t>
                      </a:r>
                      <a:r>
                        <a:rPr lang="cs-CZ" sz="2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spol</a:t>
                      </a:r>
                      <a:r>
                        <a:rPr lang="cs-CZ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cs-CZ" sz="24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podp</a:t>
                      </a:r>
                      <a:r>
                        <a:rPr lang="cs-CZ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čin.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cs-CZ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506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690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- 816</a:t>
                      </a:r>
                      <a:endParaRPr lang="cs-CZ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9061">
                <a:tc gridSpan="2">
                  <a:txBody>
                    <a:bodyPr/>
                    <a:lstStyle/>
                    <a:p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Podpora kmen. </a:t>
                      </a:r>
                      <a:r>
                        <a:rPr lang="cs-CZ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zam</a:t>
                      </a: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814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cs-CZ" sz="2400" baseline="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814</a:t>
                      </a:r>
                      <a:endParaRPr lang="cs-CZ" sz="2400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9061">
                <a:tc gridSpan="2">
                  <a:txBody>
                    <a:bodyPr/>
                    <a:lstStyle/>
                    <a:p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FWJEP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1 050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1 050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cs-CZ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9061">
                <a:tc gridSpan="2">
                  <a:txBody>
                    <a:bodyPr/>
                    <a:lstStyle/>
                    <a:p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Strategie AV21, prelimináře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708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681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cs-CZ" sz="24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27</a:t>
                      </a:r>
                      <a:endParaRPr lang="cs-CZ" sz="24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6906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CELKEM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50 829</a:t>
                      </a:r>
                      <a:endParaRPr lang="cs-CZ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 </a:t>
                      </a:r>
                      <a:r>
                        <a:rPr lang="cs-CZ" sz="2400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>
          <a:xfrm>
            <a:off x="611560" y="4797152"/>
            <a:ext cx="8064896" cy="16561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5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48839</TotalTime>
  <Words>776</Words>
  <Application>Microsoft Office PowerPoint</Application>
  <PresentationFormat>Předvádění na obrazovce (4:3)</PresentationFormat>
  <Paragraphs>190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Tok</vt:lpstr>
      <vt:lpstr>HOSPODAŘENÍ 2018   </vt:lpstr>
      <vt:lpstr>SKUTEČNOST 2018</vt:lpstr>
      <vt:lpstr>Struktura výnosů 2018 ÚŽFG</vt:lpstr>
      <vt:lpstr>SKUTEČNOST 2018  </vt:lpstr>
      <vt:lpstr>Investice 2018</vt:lpstr>
      <vt:lpstr>Rizikové závazky a pohledávky</vt:lpstr>
      <vt:lpstr>ROZPOČET 2019 </vt:lpstr>
      <vt:lpstr>ROZPOČET -  2019</vt:lpstr>
      <vt:lpstr>DOTACE AV ČR </vt:lpstr>
      <vt:lpstr>ROZPOČET -  2019</vt:lpstr>
      <vt:lpstr>PLÁN INVESTIC 2019</vt:lpstr>
      <vt:lpstr>Prezentace aplikace PowerPoint</vt:lpstr>
      <vt:lpstr> Děkuji za pozornost.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ROZPOČET ÚŽFG PRO ROK 2014</dc:title>
  <dc:creator>Ing. Zdenka Kynychová</dc:creator>
  <cp:lastModifiedBy>Jaroslav Kalousek</cp:lastModifiedBy>
  <cp:revision>314</cp:revision>
  <cp:lastPrinted>2019-04-07T11:42:26Z</cp:lastPrinted>
  <dcterms:created xsi:type="dcterms:W3CDTF">2014-02-20T20:45:02Z</dcterms:created>
  <dcterms:modified xsi:type="dcterms:W3CDTF">2019-04-09T19:51:19Z</dcterms:modified>
</cp:coreProperties>
</file>