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5"/>
  </p:handoutMasterIdLst>
  <p:sldIdLst>
    <p:sldId id="256" r:id="rId2"/>
    <p:sldId id="259" r:id="rId3"/>
    <p:sldId id="276" r:id="rId4"/>
    <p:sldId id="257" r:id="rId5"/>
    <p:sldId id="274" r:id="rId6"/>
    <p:sldId id="270" r:id="rId7"/>
    <p:sldId id="277" r:id="rId8"/>
    <p:sldId id="262" r:id="rId9"/>
    <p:sldId id="263" r:id="rId10"/>
    <p:sldId id="261" r:id="rId11"/>
    <p:sldId id="265" r:id="rId12"/>
    <p:sldId id="278" r:id="rId13"/>
    <p:sldId id="266" r:id="rId1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1429" autoAdjust="0"/>
  </p:normalViewPr>
  <p:slideViewPr>
    <p:cSldViewPr>
      <p:cViewPr>
        <p:scale>
          <a:sx n="100" d="100"/>
          <a:sy n="100" d="100"/>
        </p:scale>
        <p:origin x="-195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Celkové</a:t>
            </a:r>
            <a:r>
              <a:rPr lang="cs-CZ" baseline="0"/>
              <a:t> výnosy 2017 bez SF a odpisů</a:t>
            </a:r>
            <a:endParaRPr lang="cs-CZ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-0.16728335520559931"/>
                  <c:y val="2.80406381786546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334317585301837E-2"/>
                  <c:y val="-0.157640449438202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97694663167104"/>
                  <c:y val="-6.82865905806717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vynos_sestavy!$O$2:$O$10</c:f>
              <c:strCache>
                <c:ptCount val="9"/>
                <c:pt idx="0">
                  <c:v>AV ČR</c:v>
                </c:pt>
                <c:pt idx="1">
                  <c:v>MŠMT</c:v>
                </c:pt>
                <c:pt idx="2">
                  <c:v>GAČR</c:v>
                </c:pt>
                <c:pt idx="3">
                  <c:v>MZ </c:v>
                </c:pt>
                <c:pt idx="4">
                  <c:v>Mze</c:v>
                </c:pt>
                <c:pt idx="5">
                  <c:v>Zahraniční</c:v>
                </c:pt>
                <c:pt idx="6">
                  <c:v>Jiná činnost</c:v>
                </c:pt>
                <c:pt idx="7">
                  <c:v>Smluvní výzkum</c:v>
                </c:pt>
                <c:pt idx="8">
                  <c:v>Ostatní </c:v>
                </c:pt>
              </c:strCache>
            </c:strRef>
          </c:cat>
          <c:val>
            <c:numRef>
              <c:f>vynos_sestavy!$P$2:$P$10</c:f>
              <c:numCache>
                <c:formatCode>#,##0</c:formatCode>
                <c:ptCount val="9"/>
                <c:pt idx="0">
                  <c:v>52042196.25</c:v>
                </c:pt>
                <c:pt idx="1">
                  <c:v>27993788.23</c:v>
                </c:pt>
                <c:pt idx="2">
                  <c:v>23587661</c:v>
                </c:pt>
                <c:pt idx="3">
                  <c:v>7627000</c:v>
                </c:pt>
                <c:pt idx="4">
                  <c:v>1168000</c:v>
                </c:pt>
                <c:pt idx="5">
                  <c:v>178805.16</c:v>
                </c:pt>
                <c:pt idx="6">
                  <c:v>3191103.9</c:v>
                </c:pt>
                <c:pt idx="7">
                  <c:v>12182034.33</c:v>
                </c:pt>
                <c:pt idx="8">
                  <c:v>1109123.450000003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Struktura investičních zdrojů 2017</a:t>
            </a:r>
          </a:p>
        </c:rich>
      </c:tx>
      <c:layout/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8888888888889"/>
          <c:y val="0.20961645922254568"/>
          <c:w val="0.81388888888888888"/>
          <c:h val="0.6627769901397397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6"/>
          </c:dPt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zdroje!$L$88:$L$93</c:f>
              <c:strCache>
                <c:ptCount val="6"/>
                <c:pt idx="0">
                  <c:v>FI vlastní</c:v>
                </c:pt>
                <c:pt idx="1">
                  <c:v>Dotace FRM</c:v>
                </c:pt>
                <c:pt idx="2">
                  <c:v>Konkurz AV</c:v>
                </c:pt>
                <c:pt idx="3">
                  <c:v>Příspěvek AV</c:v>
                </c:pt>
                <c:pt idx="4">
                  <c:v>Stavební odpisy</c:v>
                </c:pt>
                <c:pt idx="5">
                  <c:v>OP VVV</c:v>
                </c:pt>
              </c:strCache>
            </c:strRef>
          </c:cat>
          <c:val>
            <c:numRef>
              <c:f>zdroje!$M$88:$M$93</c:f>
              <c:numCache>
                <c:formatCode>_(* #,##0.00_);_(* \(#,##0.00\);_(* "-"??_);_(@_)</c:formatCode>
                <c:ptCount val="6"/>
                <c:pt idx="0">
                  <c:v>8709679.8399999999</c:v>
                </c:pt>
                <c:pt idx="1">
                  <c:v>4418000</c:v>
                </c:pt>
                <c:pt idx="2" formatCode="#,##0.00">
                  <c:v>3184447</c:v>
                </c:pt>
                <c:pt idx="3" formatCode="#,##0.00">
                  <c:v>357005</c:v>
                </c:pt>
                <c:pt idx="4">
                  <c:v>2511000</c:v>
                </c:pt>
                <c:pt idx="5">
                  <c:v>9400000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0B58-6C6B-4D83-9ECF-38ADD508180D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59C8D-8BF6-40CE-85A2-49062E96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7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1EFBDF-4446-46C1-8B0E-60412681BEDE}" type="datetimeFigureOut">
              <a:rPr lang="cs-CZ" smtClean="0"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5</a:t>
            </a:r>
            <a:r>
              <a:rPr lang="cs-CZ" dirty="0" smtClean="0"/>
              <a:t>.3.2018, </a:t>
            </a:r>
            <a:r>
              <a:rPr lang="cs-CZ" dirty="0" smtClean="0"/>
              <a:t>Rada ÚŽFG AV ČR, </a:t>
            </a:r>
            <a:r>
              <a:rPr lang="cs-CZ" dirty="0" err="1" smtClean="0"/>
              <a:t>v.v.i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776864" cy="2880320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 smtClean="0"/>
              <a:t>HOSPODAŘENÍ</a:t>
            </a:r>
            <a:br>
              <a:rPr lang="cs-CZ" dirty="0" smtClean="0"/>
            </a:br>
            <a:r>
              <a:rPr lang="cs-CZ" dirty="0" smtClean="0"/>
              <a:t>2017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6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ROZPOČET -  </a:t>
            </a:r>
            <a:r>
              <a:rPr lang="cs-CZ" dirty="0" smtClean="0"/>
              <a:t>2018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964488" cy="72008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NÁKLADY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 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Kč)</a:t>
            </a:r>
            <a:endParaRPr lang="cs-CZ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23528" y="1700808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39552" y="6309320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11560" y="634125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*Odpisy k zúčtování </a:t>
            </a:r>
            <a:r>
              <a:rPr lang="cs-CZ" sz="2000" dirty="0" smtClean="0"/>
              <a:t>21,1 </a:t>
            </a:r>
            <a:r>
              <a:rPr lang="cs-CZ" sz="2000" dirty="0" smtClean="0"/>
              <a:t>mil. Kč. Aktivace </a:t>
            </a:r>
            <a:r>
              <a:rPr lang="cs-CZ" sz="2000" dirty="0" smtClean="0"/>
              <a:t>– </a:t>
            </a:r>
            <a:r>
              <a:rPr lang="cs-CZ" sz="2000" dirty="0" smtClean="0"/>
              <a:t>5,5</a:t>
            </a:r>
            <a:r>
              <a:rPr lang="cs-CZ" sz="2000" dirty="0" smtClean="0"/>
              <a:t>mil</a:t>
            </a:r>
            <a:r>
              <a:rPr lang="cs-CZ" sz="2000" dirty="0" smtClean="0"/>
              <a:t>. Kč.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01297"/>
              </p:ext>
            </p:extLst>
          </p:nvPr>
        </p:nvGraphicFramePr>
        <p:xfrm>
          <a:off x="179512" y="1615265"/>
          <a:ext cx="8640960" cy="4703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340"/>
                <a:gridCol w="2664296"/>
                <a:gridCol w="2916324"/>
              </a:tblGrid>
              <a:tr h="484481"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Oproti r. </a:t>
                      </a:r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Materiál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24,8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Energie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</a:t>
                      </a:r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(+ 0,1</a:t>
                      </a:r>
                      <a:r>
                        <a:rPr lang="cs-CZ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Opravy a údržba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 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 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Cestovné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Nákup služeb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16,4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</a:t>
                      </a:r>
                      <a:r>
                        <a:rPr lang="cs-CZ" sz="2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1,2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8346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Osobní náklady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81,6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(+ 3,2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</a:p>
                    <a:p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0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PLÁN INVESTIC </a:t>
            </a:r>
            <a:r>
              <a:rPr lang="cs-CZ" dirty="0" smtClean="0"/>
              <a:t>2018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83568" y="897895"/>
            <a:ext cx="8460432" cy="5699457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ČR - DRM </a:t>
            </a:r>
            <a:r>
              <a:rPr lang="cs-CZ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cs-CZ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4,8 </a:t>
            </a:r>
            <a:r>
              <a:rPr lang="cs-CZ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 </a:t>
            </a:r>
            <a:r>
              <a:rPr lang="cs-CZ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(-2,5 </a:t>
            </a:r>
            <a:r>
              <a:rPr lang="cs-CZ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Kč)</a:t>
            </a:r>
          </a:p>
          <a:p>
            <a:pPr marL="45720" indent="0">
              <a:buNone/>
            </a:pPr>
            <a:r>
              <a:rPr lang="cs-CZ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4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Zůstává k využití	</a:t>
            </a:r>
            <a:r>
              <a:rPr lang="cs-CZ" sz="4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</a:t>
            </a:r>
            <a:r>
              <a:rPr lang="cs-CZ" sz="4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</a:p>
          <a:p>
            <a:pPr marL="45720" indent="0">
              <a:buNone/>
            </a:pPr>
            <a:r>
              <a:rPr lang="cs-CZ" sz="4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45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4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žádosti o investice</a:t>
            </a:r>
          </a:p>
          <a:p>
            <a:pPr marL="45720" indent="0">
              <a:buNone/>
            </a:pPr>
            <a:endParaRPr lang="cs-CZ" sz="4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3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 investic celkem 	</a:t>
            </a:r>
            <a:r>
              <a:rPr lang="cs-CZ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33,5</a:t>
            </a:r>
            <a:r>
              <a:rPr lang="cs-CZ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32818"/>
              </p:ext>
            </p:extLst>
          </p:nvPr>
        </p:nvGraphicFramePr>
        <p:xfrm>
          <a:off x="287524" y="2412027"/>
          <a:ext cx="8136904" cy="2072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00300"/>
                <a:gridCol w="2485070"/>
                <a:gridCol w="2951534"/>
              </a:tblGrid>
              <a:tr h="358228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Přístroje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Stavby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829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 ČR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5,8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98259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 ČR</a:t>
                      </a:r>
                      <a:endParaRPr lang="cs-CZ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12,6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mil. Kč</a:t>
                      </a:r>
                      <a:endParaRPr lang="cs-CZ" sz="2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98259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 VVV</a:t>
                      </a:r>
                      <a:endParaRPr lang="cs-CZ" sz="280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13,1 </a:t>
                      </a:r>
                      <a:r>
                        <a:rPr lang="cs-CZ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8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se šipkou 3"/>
          <p:cNvCxnSpPr/>
          <p:nvPr/>
        </p:nvCxnSpPr>
        <p:spPr>
          <a:xfrm flipH="1">
            <a:off x="4427984" y="1268760"/>
            <a:ext cx="367240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4860032" y="1268760"/>
            <a:ext cx="324036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4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75855" y="364014"/>
            <a:ext cx="1496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SF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66788"/>
            <a:ext cx="60579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78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</a:t>
            </a:r>
            <a:r>
              <a:rPr lang="cs-CZ" b="0" dirty="0" smtClean="0"/>
              <a:t>pozornost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5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97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SKUTEČNOST </a:t>
            </a:r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052736"/>
            <a:ext cx="7344816" cy="36004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VÝNOSY		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150,7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Dotace AV ČR		 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48,6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Dotace GAČR		 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22,9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Dotace ČR ostatní	 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21,6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Dotace zahraničí	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14,5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Tržby			 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27584" y="1628800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 txBox="1">
            <a:spLocks/>
          </p:cNvSpPr>
          <p:nvPr/>
        </p:nvSpPr>
        <p:spPr>
          <a:xfrm>
            <a:off x="611560" y="4797152"/>
            <a:ext cx="8064896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27584" y="494116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HV-ZISK před zdaněním</a:t>
            </a:r>
            <a:r>
              <a:rPr lang="cs-CZ" sz="3200" dirty="0"/>
              <a:t>	</a:t>
            </a:r>
            <a:r>
              <a:rPr lang="cs-CZ" sz="3200" dirty="0" smtClean="0"/>
              <a:t>2 322tis</a:t>
            </a:r>
            <a:r>
              <a:rPr lang="cs-CZ" sz="3200" dirty="0" smtClean="0"/>
              <a:t>. Kč</a:t>
            </a:r>
          </a:p>
          <a:p>
            <a:r>
              <a:rPr lang="cs-CZ" sz="3200" dirty="0" smtClean="0"/>
              <a:t>HČ – </a:t>
            </a:r>
            <a:r>
              <a:rPr lang="cs-CZ" sz="3200" dirty="0" smtClean="0"/>
              <a:t>1 312</a:t>
            </a:r>
            <a:r>
              <a:rPr lang="cs-CZ" sz="3200" dirty="0" smtClean="0"/>
              <a:t> </a:t>
            </a:r>
            <a:r>
              <a:rPr lang="cs-CZ" sz="3200" dirty="0" smtClean="0"/>
              <a:t>tis. Kč, JČ – </a:t>
            </a:r>
            <a:r>
              <a:rPr lang="cs-CZ" sz="3200" dirty="0" smtClean="0"/>
              <a:t>1 010 </a:t>
            </a:r>
            <a:r>
              <a:rPr lang="cs-CZ" sz="3200" dirty="0" smtClean="0"/>
              <a:t>tis. Kč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251520" y="4797152"/>
            <a:ext cx="842493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86409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 smtClean="0"/>
              <a:t>Struktura výnosů </a:t>
            </a:r>
            <a:r>
              <a:rPr lang="cs-CZ" sz="3200" dirty="0" smtClean="0"/>
              <a:t>2017 </a:t>
            </a:r>
            <a:r>
              <a:rPr lang="cs-CZ" sz="3200" dirty="0" smtClean="0"/>
              <a:t>ÚŽFG</a:t>
            </a:r>
            <a:endParaRPr lang="cs-CZ" sz="3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6172232"/>
              </p:ext>
            </p:extLst>
          </p:nvPr>
        </p:nvGraphicFramePr>
        <p:xfrm>
          <a:off x="1187624" y="1340768"/>
          <a:ext cx="69127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9552" y="602128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Poměr je bez výnosů ze sociálního fondu a výnosů k „papírovým“ odpisům.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3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400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SKUTEČNOST </a:t>
            </a:r>
            <a:r>
              <a:rPr lang="cs-CZ" dirty="0" smtClean="0"/>
              <a:t>2017</a:t>
            </a:r>
            <a:r>
              <a:rPr lang="cs-CZ" dirty="0" smtClean="0"/>
              <a:t>		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8352928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NÁKLADY 	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148,4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    	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Materiál		       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22,8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	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Energie			    4,2 mil. Kč	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Opravy a údržba	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	</a:t>
            </a:r>
            <a:endParaRPr lang="cs-CZ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Cestovné			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	   </a:t>
            </a:r>
            <a:r>
              <a:rPr lang="cs-C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Služby			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17,6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	</a:t>
            </a: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Osobní náklady		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78,4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	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Ostatní 			     2,7 mil. Kč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Aktivace		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1520" y="1484784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51520" y="5877272"/>
            <a:ext cx="835292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27584" y="59492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*Zúčtované odpisy </a:t>
            </a:r>
            <a:r>
              <a:rPr lang="cs-CZ" sz="2000" dirty="0" smtClean="0"/>
              <a:t>20,8 </a:t>
            </a:r>
            <a:r>
              <a:rPr lang="cs-CZ" sz="2000" dirty="0" smtClean="0"/>
              <a:t>mil. Kč. Tvorba FÚUP </a:t>
            </a:r>
            <a:r>
              <a:rPr lang="cs-CZ" sz="2000" dirty="0" smtClean="0"/>
              <a:t>1,1</a:t>
            </a:r>
            <a:r>
              <a:rPr lang="cs-CZ" sz="2000" dirty="0" smtClean="0"/>
              <a:t> </a:t>
            </a:r>
            <a:r>
              <a:rPr lang="cs-CZ" sz="2000" dirty="0" smtClean="0"/>
              <a:t>mil. Kč                                					</a:t>
            </a:r>
          </a:p>
        </p:txBody>
      </p:sp>
    </p:spTree>
    <p:extLst>
      <p:ext uri="{BB962C8B-B14F-4D97-AF65-F5344CB8AC3E}">
        <p14:creationId xmlns:p14="http://schemas.microsoft.com/office/powerpoint/2010/main" val="14879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Investice </a:t>
            </a:r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-36512" y="4077072"/>
            <a:ext cx="469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Investiční zdroje </a:t>
            </a:r>
            <a:r>
              <a:rPr lang="cs-CZ" dirty="0" smtClean="0"/>
              <a:t>2017 </a:t>
            </a:r>
            <a:r>
              <a:rPr lang="cs-CZ" dirty="0"/>
              <a:t>celkem </a:t>
            </a:r>
            <a:r>
              <a:rPr lang="cs-CZ" b="1" dirty="0" smtClean="0"/>
              <a:t>28,6 </a:t>
            </a:r>
            <a:r>
              <a:rPr lang="cs-CZ" b="1" dirty="0"/>
              <a:t>mil. Kč.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35997" y="4071086"/>
            <a:ext cx="49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</a:t>
            </a:r>
            <a:r>
              <a:rPr lang="cs-CZ" dirty="0" smtClean="0"/>
              <a:t>INV i NINV </a:t>
            </a:r>
            <a:r>
              <a:rPr lang="cs-CZ" dirty="0"/>
              <a:t>využito </a:t>
            </a:r>
            <a:r>
              <a:rPr lang="cs-CZ" dirty="0" smtClean="0"/>
              <a:t>celkem  </a:t>
            </a:r>
            <a:r>
              <a:rPr lang="cs-CZ" b="1" dirty="0" smtClean="0"/>
              <a:t>10,9 </a:t>
            </a:r>
            <a:r>
              <a:rPr lang="cs-CZ" b="1" dirty="0"/>
              <a:t>mil. Kč.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496" y="4725144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Stavební: </a:t>
            </a:r>
            <a:r>
              <a:rPr lang="cs-CZ" dirty="0" smtClean="0"/>
              <a:t>2,6</a:t>
            </a:r>
            <a:r>
              <a:rPr lang="cs-CZ" dirty="0" smtClean="0"/>
              <a:t> </a:t>
            </a:r>
            <a:r>
              <a:rPr lang="cs-CZ" dirty="0" smtClean="0"/>
              <a:t>mil. </a:t>
            </a:r>
            <a:r>
              <a:rPr lang="cs-CZ" dirty="0" smtClean="0"/>
              <a:t>Kč; Přístroje</a:t>
            </a:r>
            <a:r>
              <a:rPr lang="cs-CZ" dirty="0" smtClean="0"/>
              <a:t>: </a:t>
            </a:r>
            <a:r>
              <a:rPr lang="cs-CZ" dirty="0" smtClean="0"/>
              <a:t>6,7</a:t>
            </a:r>
            <a:r>
              <a:rPr lang="cs-CZ" dirty="0" smtClean="0"/>
              <a:t> </a:t>
            </a:r>
            <a:r>
              <a:rPr lang="cs-CZ" dirty="0" smtClean="0"/>
              <a:t>mil. </a:t>
            </a:r>
            <a:r>
              <a:rPr lang="cs-CZ" dirty="0" smtClean="0"/>
              <a:t>Kč; Software: 0,4 mil. Kč; </a:t>
            </a:r>
          </a:p>
          <a:p>
            <a:r>
              <a:rPr lang="cs-CZ" dirty="0" smtClean="0"/>
              <a:t>Opravy a údržba: 1,2 mil. Kč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496" y="5334357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Zůstatek investičních zdrojů do roku </a:t>
            </a:r>
            <a:r>
              <a:rPr lang="cs-CZ" dirty="0" smtClean="0"/>
              <a:t>2018 </a:t>
            </a:r>
            <a:r>
              <a:rPr lang="cs-CZ" dirty="0" smtClean="0"/>
              <a:t>v tis. Kč: FI </a:t>
            </a:r>
            <a:r>
              <a:rPr lang="cs-CZ" dirty="0" smtClean="0"/>
              <a:t>8,3</a:t>
            </a:r>
            <a:r>
              <a:rPr lang="cs-CZ" dirty="0" smtClean="0"/>
              <a:t> </a:t>
            </a:r>
            <a:r>
              <a:rPr lang="cs-CZ" dirty="0" smtClean="0"/>
              <a:t>mil. </a:t>
            </a:r>
            <a:r>
              <a:rPr lang="cs-CZ" dirty="0" smtClean="0"/>
              <a:t>Kč, OP VVV 9,4 mil. Kč.</a:t>
            </a:r>
            <a:endParaRPr lang="cs-CZ" dirty="0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92399"/>
              </p:ext>
            </p:extLst>
          </p:nvPr>
        </p:nvGraphicFramePr>
        <p:xfrm>
          <a:off x="-36512" y="764704"/>
          <a:ext cx="4572000" cy="293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764704"/>
            <a:ext cx="4584589" cy="31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Rizikové závazky a pohledávky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004473"/>
              </p:ext>
            </p:extLst>
          </p:nvPr>
        </p:nvGraphicFramePr>
        <p:xfrm>
          <a:off x="323528" y="764703"/>
          <a:ext cx="8568952" cy="4752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6"/>
                <a:gridCol w="6264696"/>
              </a:tblGrid>
              <a:tr h="955795">
                <a:tc>
                  <a:txBody>
                    <a:bodyPr/>
                    <a:lstStyle/>
                    <a:p>
                      <a:r>
                        <a:rPr lang="cs-CZ" dirty="0" smtClean="0"/>
                        <a:t>Stále trvá žaloba</a:t>
                      </a:r>
                      <a:r>
                        <a:rPr lang="cs-CZ" baseline="0" dirty="0" smtClean="0"/>
                        <a:t> na ÚŽFG – REKOMONT a.s.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 mil. Kč 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řízení odročeno, jednání o mimosoudním 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vyrovnání. A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ktuálně oboustranná dohoda na 0,7 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mil. Kč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. Čekáme na finální návrh ze strany </a:t>
                      </a:r>
                      <a:r>
                        <a:rPr lang="cs-CZ" baseline="0" dirty="0" err="1" smtClean="0">
                          <a:solidFill>
                            <a:srgbClr val="FF0000"/>
                          </a:solidFill>
                        </a:rPr>
                        <a:t>Rekomontu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7147">
                <a:tc>
                  <a:txBody>
                    <a:bodyPr/>
                    <a:lstStyle/>
                    <a:p>
                      <a:r>
                        <a:rPr lang="cs-CZ" dirty="0" smtClean="0"/>
                        <a:t>REKOMONT a.s.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cca 84 tis. Kč pohledávka ÚŽFG</a:t>
                      </a:r>
                    </a:p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řešeno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mimosoudním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vyrovnání v roce 2017 zaúčtována opravná položka do výše 80% pohledávky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67435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Očekávaná pohledávka ÚŽFG</a:t>
                      </a:r>
                      <a:r>
                        <a:rPr lang="cs-CZ" baseline="0" dirty="0" smtClean="0"/>
                        <a:t> za sdružením GORAHA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1,4 mil. Kč – škoda - sankce ÚOHS</a:t>
                      </a:r>
                      <a:r>
                        <a:rPr lang="cs-CZ" baseline="0" dirty="0" smtClean="0"/>
                        <a:t> + 5% sankce MŠMT chyba ve VŘ – </a:t>
                      </a:r>
                      <a:r>
                        <a:rPr lang="cs-CZ" baseline="0" dirty="0" smtClean="0"/>
                        <a:t>Pavilon ECHO</a:t>
                      </a:r>
                      <a:endParaRPr lang="cs-CZ" baseline="0" dirty="0" smtClean="0"/>
                    </a:p>
                    <a:p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- V roce 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2018 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by měla být 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podána žaloba na advokátní kancelář, která byla členem sdružení GORAHA.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12152">
                <a:tc>
                  <a:txBody>
                    <a:bodyPr/>
                    <a:lstStyle/>
                    <a:p>
                      <a:r>
                        <a:rPr lang="cs-CZ" dirty="0" smtClean="0"/>
                        <a:t>Pro-ser, s.r.o.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Pochybení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ve VŘ přístroje do 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Pavilonu ECHO 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– projektu EXAM. Požadujeme úhradu sankce ve výši 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1 mil. Kč.</a:t>
                      </a:r>
                    </a:p>
                    <a:p>
                      <a:r>
                        <a:rPr lang="cs-CZ" b="0" baseline="0" dirty="0" smtClean="0">
                          <a:solidFill>
                            <a:srgbClr val="FF0000"/>
                          </a:solidFill>
                        </a:rPr>
                        <a:t>V roce 2017 byla zaúčtována opravná položka k této pohledávce ve výši 70% její celkové hodnoty.</a:t>
                      </a:r>
                      <a:endParaRPr lang="cs-CZ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55245" y="2948345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Celková korekce pohledávek vzhledem k jejich předpokládané vymahatelnosti v roce 2017 činila cca 0,8 mil.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9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9847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ROZPOČET </a:t>
            </a:r>
            <a:r>
              <a:rPr lang="cs-CZ" dirty="0" smtClean="0"/>
              <a:t>2018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970"/>
            <a:ext cx="8820472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ROZPOČET -  </a:t>
            </a:r>
            <a:r>
              <a:rPr lang="cs-CZ" dirty="0" smtClean="0"/>
              <a:t>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1500" y="1052736"/>
            <a:ext cx="907250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VÝNOSY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151,7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 Kč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51520" y="162880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 txBox="1">
            <a:spLocks/>
          </p:cNvSpPr>
          <p:nvPr/>
        </p:nvSpPr>
        <p:spPr>
          <a:xfrm>
            <a:off x="611560" y="4797152"/>
            <a:ext cx="8064896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251520" y="6021288"/>
            <a:ext cx="842493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25080"/>
              </p:ext>
            </p:extLst>
          </p:nvPr>
        </p:nvGraphicFramePr>
        <p:xfrm>
          <a:off x="143508" y="1715314"/>
          <a:ext cx="8640960" cy="4298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340"/>
                <a:gridCol w="2700300"/>
                <a:gridCol w="2880320"/>
              </a:tblGrid>
              <a:tr h="489550"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Oproti r. </a:t>
                      </a:r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AV ČR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49,5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+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GAČR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19,2 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</a:t>
                      </a:r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- 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3,7 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ČR ostatní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24,1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zahraničí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24,6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10,1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Tržby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11,2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 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 </a:t>
                      </a:r>
                      <a:r>
                        <a:rPr lang="cs-CZ" sz="2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5152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Navíc </a:t>
            </a:r>
            <a:r>
              <a:rPr lang="cs-CZ" dirty="0" smtClean="0"/>
              <a:t>FÚUP z grandů </a:t>
            </a:r>
            <a:r>
              <a:rPr lang="cs-CZ" dirty="0" smtClean="0"/>
              <a:t>z roku </a:t>
            </a:r>
            <a:r>
              <a:rPr lang="cs-CZ" dirty="0" smtClean="0"/>
              <a:t>2017 1,1 </a:t>
            </a:r>
            <a:r>
              <a:rPr lang="cs-CZ" dirty="0" smtClean="0"/>
              <a:t>mil.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3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970"/>
            <a:ext cx="8820472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DOTACE AV ČR 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11560" y="4797152"/>
            <a:ext cx="8064896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027538"/>
              </p:ext>
            </p:extLst>
          </p:nvPr>
        </p:nvGraphicFramePr>
        <p:xfrm>
          <a:off x="395536" y="836712"/>
          <a:ext cx="7920880" cy="5241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96344"/>
                <a:gridCol w="144016"/>
                <a:gridCol w="1386689"/>
                <a:gridCol w="1725340"/>
                <a:gridCol w="1568491"/>
              </a:tblGrid>
              <a:tr h="432048">
                <a:tc>
                  <a:txBody>
                    <a:bodyPr/>
                    <a:lstStyle/>
                    <a:p>
                      <a:r>
                        <a:rPr lang="cs-CZ" sz="2400" baseline="0" dirty="0" smtClean="0"/>
                        <a:t>v </a:t>
                      </a:r>
                      <a:r>
                        <a:rPr lang="cs-CZ" sz="2400" dirty="0" smtClean="0"/>
                        <a:t>tis. Kč</a:t>
                      </a:r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2017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Rozdíl</a:t>
                      </a:r>
                      <a:endParaRPr lang="cs-CZ" sz="2400" dirty="0"/>
                    </a:p>
                  </a:txBody>
                  <a:tcPr/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Instit.podpora</a:t>
                      </a: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PVO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44 961</a:t>
                      </a:r>
                      <a:endParaRPr lang="cs-CZ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47 103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</a:t>
                      </a: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cs-CZ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142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8179">
                <a:tc gridSpan="5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na činnost: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494888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Nájem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Mzdy </a:t>
                      </a: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PPLZ, </a:t>
                      </a: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O.W.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1 161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725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436</a:t>
                      </a:r>
                      <a:endParaRPr lang="cs-CZ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Mezin.spolupr</a:t>
                      </a: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.,</a:t>
                      </a:r>
                      <a:r>
                        <a:rPr lang="cs-CZ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vybav.ubytovny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574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317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- 257</a:t>
                      </a:r>
                      <a:endParaRPr lang="cs-CZ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FWJEP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1 050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1 050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Strategie AV21, prelimináře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556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cs-CZ" sz="2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556</a:t>
                      </a:r>
                      <a:endParaRPr lang="cs-CZ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6906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CELKEM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48 579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49 472</a:t>
                      </a:r>
                      <a:endParaRPr lang="cs-CZ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+ 893</a:t>
                      </a:r>
                      <a:endParaRPr lang="cs-CZ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47316</TotalTime>
  <Words>615</Words>
  <Application>Microsoft Office PowerPoint</Application>
  <PresentationFormat>Předvádění na obrazovce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Aerodynamika</vt:lpstr>
      <vt:lpstr>HOSPODAŘENÍ 2017   </vt:lpstr>
      <vt:lpstr>SKUTEČNOST 2017</vt:lpstr>
      <vt:lpstr>Struktura výnosů 2017 ÚŽFG</vt:lpstr>
      <vt:lpstr>SKUTEČNOST 2017  </vt:lpstr>
      <vt:lpstr>Investice 2017</vt:lpstr>
      <vt:lpstr>Rizikové závazky a pohledávky</vt:lpstr>
      <vt:lpstr>ROZPOČET 2018 </vt:lpstr>
      <vt:lpstr>ROZPOČET -  2018</vt:lpstr>
      <vt:lpstr>DOTACE AV ČR </vt:lpstr>
      <vt:lpstr>ROZPOČET -  2018</vt:lpstr>
      <vt:lpstr>PLÁN INVESTIC 2018</vt:lpstr>
      <vt:lpstr>Prezentace aplikace PowerPoint</vt:lpstr>
      <vt:lpstr> Děkuji za pozornost.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ROZPOČET ÚŽFG PRO ROK 2014</dc:title>
  <dc:creator>Ing. Zdenka Kynychová</dc:creator>
  <cp:lastModifiedBy>Kynychova</cp:lastModifiedBy>
  <cp:revision>252</cp:revision>
  <cp:lastPrinted>2018-03-02T06:09:14Z</cp:lastPrinted>
  <dcterms:created xsi:type="dcterms:W3CDTF">2014-02-20T20:45:02Z</dcterms:created>
  <dcterms:modified xsi:type="dcterms:W3CDTF">2018-03-02T11:53:35Z</dcterms:modified>
</cp:coreProperties>
</file>