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76" r:id="rId2"/>
    <p:sldId id="277" r:id="rId3"/>
    <p:sldId id="274" r:id="rId4"/>
    <p:sldId id="275" r:id="rId5"/>
    <p:sldId id="267" r:id="rId6"/>
    <p:sldId id="266" r:id="rId7"/>
    <p:sldId id="257" r:id="rId8"/>
    <p:sldId id="259" r:id="rId9"/>
    <p:sldId id="263" r:id="rId10"/>
    <p:sldId id="262" r:id="rId11"/>
    <p:sldId id="260" r:id="rId12"/>
    <p:sldId id="270" r:id="rId13"/>
    <p:sldId id="264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5089" autoAdjust="0"/>
  </p:normalViewPr>
  <p:slideViewPr>
    <p:cSldViewPr>
      <p:cViewPr>
        <p:scale>
          <a:sx n="110" d="100"/>
          <a:sy n="11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2B4A-4612-4A88-B3B9-288FFB6FBBBC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CD3EA-C878-4766-8087-6405F346A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828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47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6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9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3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9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3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62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38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7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5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96D8-6FAE-4D0F-A954-F115A68F68BF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4FF52-C4FA-4528-AEC7-5E452F4FB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26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Rada ÚŽFG AV ČR, v.v.i.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Jan Kopečný</a:t>
            </a:r>
          </a:p>
          <a:p>
            <a:endParaRPr lang="cs-CZ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10. března 2017</a:t>
            </a:r>
          </a:p>
          <a:p>
            <a:r>
              <a:rPr lang="cs-CZ" sz="15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Vídeňská 1083, Praha 4</a:t>
            </a:r>
            <a:endParaRPr lang="cs-CZ" sz="15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3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864736"/>
              </p:ext>
            </p:extLst>
          </p:nvPr>
        </p:nvGraphicFramePr>
        <p:xfrm>
          <a:off x="1763688" y="1541764"/>
          <a:ext cx="6705600" cy="506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UFCH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2,011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UBO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UOCHB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2,084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UIACH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BFU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2,234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UMG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2,287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UEB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2,295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BTU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2,311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BU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2,336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UZFG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2,349</a:t>
                      </a:r>
                      <a:endParaRPr lang="cs-CZ" sz="1600" b="1" i="0" u="none" strike="noStrike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MBU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133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2,360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UMCH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2,417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BC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2,455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UACH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2,473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2,513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UCHP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2,534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FGU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2,535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CVGZ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2,617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140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2,336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11165" y="1124744"/>
            <a:ext cx="2077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I.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Fáze hodnocení</a:t>
            </a:r>
          </a:p>
        </p:txBody>
      </p:sp>
    </p:spTree>
    <p:extLst>
      <p:ext uri="{BB962C8B-B14F-4D97-AF65-F5344CB8AC3E}">
        <p14:creationId xmlns:p14="http://schemas.microsoft.com/office/powerpoint/2010/main" val="18009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491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181323"/>
              </p:ext>
            </p:extLst>
          </p:nvPr>
        </p:nvGraphicFramePr>
        <p:xfrm>
          <a:off x="2011288" y="1909440"/>
          <a:ext cx="6777608" cy="4680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208"/>
                <a:gridCol w="838200"/>
                <a:gridCol w="838200"/>
                <a:gridCol w="838200"/>
                <a:gridCol w="838200"/>
                <a:gridCol w="417512"/>
                <a:gridCol w="1258888"/>
                <a:gridCol w="8382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1*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Průměr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UMG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205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1,823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BTU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1,934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UFCH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491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294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44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1,969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BFU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93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68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2,006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UOCHB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71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2,071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UEB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150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2,111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MBU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154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305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95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2,196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BU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271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351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65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2,243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UIACH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66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2,292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54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2,315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CVGZ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2,374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UMCH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180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2,396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UACH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153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2,414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UCHP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155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159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93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2,477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BC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378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254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2,661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 smtClean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UZFG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15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76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105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55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48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ln>
                            <a:solidFill>
                              <a:srgbClr val="00B050"/>
                            </a:solidFill>
                          </a:ln>
                          <a:effectLst/>
                        </a:rPr>
                        <a:t>2,713</a:t>
                      </a:r>
                      <a:endParaRPr lang="cs-CZ" sz="1400" b="0" i="0" u="none" strike="noStrike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FGU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45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209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208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2,783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UBO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98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2,901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Celkem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1365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4041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3746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>
                          <a:effectLst/>
                        </a:rPr>
                        <a:t>1949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1309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u="none" strike="noStrike" dirty="0">
                          <a:effectLst/>
                        </a:rPr>
                        <a:t>2,333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5536" y="1196752"/>
            <a:ext cx="2204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II. Fáze hodnocení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627784" y="1183463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Všechny publikace II. vědní oblasti zařazené dle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kvartilů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591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30265"/>
              </p:ext>
            </p:extLst>
          </p:nvPr>
        </p:nvGraphicFramePr>
        <p:xfrm>
          <a:off x="323528" y="980728"/>
          <a:ext cx="8424937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7125"/>
                <a:gridCol w="3044305"/>
                <a:gridCol w="1461408"/>
                <a:gridCol w="1512099"/>
              </a:tblGrid>
              <a:tr h="27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Kvalita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Podíl </a:t>
                      </a:r>
                      <a:r>
                        <a:rPr lang="cs-CZ" sz="2000" dirty="0" smtClean="0">
                          <a:effectLst/>
                        </a:rPr>
                        <a:t>autorů pracoviště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Podíl </a:t>
                      </a:r>
                      <a:r>
                        <a:rPr lang="cs-CZ" sz="2000" dirty="0" smtClean="0">
                          <a:effectLst/>
                        </a:rPr>
                        <a:t>lidí v </a:t>
                      </a:r>
                      <a:r>
                        <a:rPr lang="cs-CZ" sz="2000" dirty="0">
                          <a:effectLst/>
                        </a:rPr>
                        <a:t>ústavu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Evoluční biologie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World leading</a:t>
                      </a:r>
                      <a:endParaRPr lang="en-US" sz="2000" noProof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83%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21,2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Biochemie </a:t>
                      </a:r>
                      <a:r>
                        <a:rPr lang="cs-CZ" sz="2000" dirty="0" err="1">
                          <a:effectLst/>
                        </a:rPr>
                        <a:t>zár</a:t>
                      </a:r>
                      <a:r>
                        <a:rPr lang="cs-CZ" sz="2000" dirty="0">
                          <a:effectLst/>
                        </a:rPr>
                        <a:t>. buněk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noProof="0" dirty="0" smtClean="0">
                          <a:effectLst/>
                        </a:rPr>
                        <a:t>Internationally excellent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75%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Embryologie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Recognized internationally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75%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ExAM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Recognized internationally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58%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34,2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Mikrobiologie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noProof="0" dirty="0" smtClean="0">
                          <a:effectLst/>
                        </a:rPr>
                        <a:t>Recognized internationally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50%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Vývojová genetika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Recognized internationally to locally recognized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100%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 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</a:tr>
              <a:tr h="315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ÚŽFG celkem: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69%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DaunPenh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403648" y="4902816"/>
            <a:ext cx="7740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1.	World leading			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16,50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%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2.	Internationally excellent		41,80%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3.	Recognized internationally	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35,30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%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4.	Recognized nationally		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6 ,00%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5. 	Below standard  			  0,40%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		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		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Celkem                  2,32       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7504" y="5013176"/>
            <a:ext cx="13035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Publikace</a:t>
            </a:r>
          </a:p>
        </p:txBody>
      </p:sp>
    </p:spTree>
    <p:extLst>
      <p:ext uri="{BB962C8B-B14F-4D97-AF65-F5344CB8AC3E}">
        <p14:creationId xmlns:p14="http://schemas.microsoft.com/office/powerpoint/2010/main" val="3280988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 výběrového řízení byla zahrnuta LAPA dr. P. Vodičky, který jediný od minulého hodnocení prošel mezinárodním výběrovým řízením. Proto nebude LAPA v řízení pokračovat.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 ostatní laboratoře, které skončily jako „mezinárodně uznávané“ a méně žádám o umožnění výběrové řízení na vedoucího laboratoře. 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92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05064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Comic Sans MS" panose="030F0702030302020204" pitchFamily="66" charset="0"/>
              </a:rPr>
              <a:t>DĚKUJI ZA POZORNOST</a:t>
            </a:r>
            <a:endParaRPr lang="cs-CZ" b="1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98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Comic Sans MS" panose="030F0702030302020204" pitchFamily="66" charset="0"/>
              </a:rPr>
              <a:t>Mzdové tabulky</a:t>
            </a:r>
            <a:endParaRPr lang="cs-CZ" sz="54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16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332656"/>
            <a:ext cx="4032448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Mzdové tarify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491551"/>
              </p:ext>
            </p:extLst>
          </p:nvPr>
        </p:nvGraphicFramePr>
        <p:xfrm>
          <a:off x="4067944" y="292499"/>
          <a:ext cx="4926731" cy="6341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8255"/>
                <a:gridCol w="1638476"/>
              </a:tblGrid>
              <a:tr h="27113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Pracovní pozice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Mzdové rozpětí tarifu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solidFill>
                      <a:srgbClr val="FFFF00"/>
                    </a:solidFill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Uklízečka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11 000 - 15 000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Uklízečka zdravotnického zařízení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11 000 - 15 000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Zahradník / Zahradnice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12 000 - 15 000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Ošetřovatel hospodářských zvířat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15 000 - 18 000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Ošetřovatel laboratorních zvířat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15 000 - 18 000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Údržbář chovatelských prostor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15 000 - 18 000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Údržbář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15 000 -18 000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Asistent / Asistentka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15 000 - 22 000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Pracovník spisovny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15 000 - 22 000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Skladník / Skladnice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>
                          <a:effectLst/>
                          <a:latin typeface="Comic Sans MS" panose="030F0702030302020204" pitchFamily="66" charset="0"/>
                        </a:rPr>
                        <a:t>15 000 - 22 000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44183">
                <a:tc>
                  <a:txBody>
                    <a:bodyPr/>
                    <a:lstStyle/>
                    <a:p>
                      <a:pPr algn="l" fontAlgn="b"/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Správce autoprovozu/Řidič/Řidička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>
                          <a:effectLst/>
                          <a:latin typeface="Comic Sans MS" panose="030F0702030302020204" pitchFamily="66" charset="0"/>
                        </a:rPr>
                        <a:t>15 000 - 22 000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Technický pracovník v laboratoři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15 000 - 26 000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Knihovník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15 000 - 22 000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Účetní asistent – administrativní pracovník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>
                          <a:effectLst/>
                          <a:latin typeface="Comic Sans MS" panose="030F0702030302020204" pitchFamily="66" charset="0"/>
                        </a:rPr>
                        <a:t>18 000 - 23 000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Pokladní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15 000 - 23 000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Obchodní referent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20 000 - 23 000 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Fakturant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18 000 - 24 000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Odborný pracovník v laboratoři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17 000 - 30 000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Knihovník specialista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15 000 - 25 000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Referent majetku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18 000 - 25 000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Finanční účetní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20 000 - 27 000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Knihovník informatik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17 000 - 29 000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Personalista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20 000 - 30 000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Mzdová účetní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20 000 - 30 000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3189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Vedoucí útvaru chovu experimentálních zvířat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20 000 - 30 000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Vedoucí útvaru provozně technického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20 000 - 30 000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66690">
                <a:tc>
                  <a:txBody>
                    <a:bodyPr/>
                    <a:lstStyle/>
                    <a:p>
                      <a:pPr algn="l" fontAlgn="b"/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Ekonom  - rozpočtář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22 000 - 35 000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Hlavní účetní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22 000 - 40 000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3363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Správce informačních a komunikačních technologií 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22 000 - 45 000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  <a:tr h="181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  <a:latin typeface="Comic Sans MS" panose="030F0702030302020204" pitchFamily="66" charset="0"/>
                        </a:rPr>
                        <a:t>Manažerské pozice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1" u="none" strike="noStrike" dirty="0">
                          <a:effectLst/>
                          <a:latin typeface="Comic Sans MS" panose="030F0702030302020204" pitchFamily="66" charset="0"/>
                        </a:rPr>
                        <a:t>25 000 - 50 000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014" marR="6014" marT="6014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87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4752528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Mzdové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tarify VŠ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638786"/>
              </p:ext>
            </p:extLst>
          </p:nvPr>
        </p:nvGraphicFramePr>
        <p:xfrm>
          <a:off x="1115616" y="1556792"/>
          <a:ext cx="7704856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List" r:id="rId4" imgW="7096199" imgH="4429202" progId="Excel.Sheet.12">
                  <p:embed/>
                </p:oleObj>
              </mc:Choice>
              <mc:Fallback>
                <p:oleObj name="List" r:id="rId4" imgW="7096199" imgH="44292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1556792"/>
                        <a:ext cx="7704856" cy="479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61248"/>
            <a:ext cx="93345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04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5496" y="188640"/>
            <a:ext cx="9001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5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cs-CZ" sz="5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5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</a:t>
            </a:r>
            <a:r>
              <a:rPr lang="cs-CZ" sz="5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řízení na </a:t>
            </a:r>
          </a:p>
          <a:p>
            <a:pPr algn="ctr"/>
            <a:r>
              <a:rPr lang="cs-CZ" sz="5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vedoucí laboratoří</a:t>
            </a:r>
          </a:p>
          <a:p>
            <a:pPr algn="ctr"/>
            <a:endParaRPr lang="cs-CZ" sz="5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0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289032" cy="1143000"/>
          </a:xfrm>
        </p:spPr>
        <p:txBody>
          <a:bodyPr>
            <a:normAutofit/>
          </a:bodyPr>
          <a:lstStyle/>
          <a:p>
            <a:r>
              <a:rPr lang="cs-CZ" sz="39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Hodnocení AV ČR</a:t>
            </a:r>
            <a:endParaRPr lang="cs-CZ" sz="39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6446"/>
            <a:ext cx="8820472" cy="490261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Laboratoře ústavů AV ČR byly hodnoceny samostatně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  <a:p>
            <a:pPr marL="0" indent="0">
              <a:buNone/>
            </a:pPr>
            <a:endParaRPr lang="cs-CZ" sz="8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	 za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období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2005 – 2009 </a:t>
            </a:r>
          </a:p>
          <a:p>
            <a:endParaRPr lang="cs-CZ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rabicPeriod" startAt="2"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za období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2010 – 2014 </a:t>
            </a:r>
            <a:endParaRPr lang="cs-CZ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rabicPeriod" startAt="2"/>
            </a:pPr>
            <a:endParaRPr lang="cs-CZ" sz="19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Kritéria: 1. Publikace a kvalita práce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2. Společenský přínos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3.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Mezinárodní spolupráce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4. Personální práce a studenti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5. Vědecká komunita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	        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9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Hodnocení 2005 – 2009  bodové </a:t>
            </a:r>
            <a:r>
              <a:rPr lang="cs-CZ" dirty="0" smtClean="0">
                <a:latin typeface="Comic Sans MS" panose="030F0702030302020204" pitchFamily="66" charset="0"/>
              </a:rPr>
              <a:t>hodnocení</a:t>
            </a: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953183"/>
              </p:ext>
            </p:extLst>
          </p:nvPr>
        </p:nvGraphicFramePr>
        <p:xfrm>
          <a:off x="251520" y="1628800"/>
          <a:ext cx="8604764" cy="502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296144"/>
                <a:gridCol w="1440160"/>
                <a:gridCol w="1224136"/>
                <a:gridCol w="1368152"/>
                <a:gridCol w="971916"/>
              </a:tblGrid>
              <a:tr h="57606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Laboratoř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Publikace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Společnost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Mezinárodní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Personální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Jiné aktivity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Celkem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ÚŽFG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LVB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3,15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LBMBZB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LBRP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1,25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LKBD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2,8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LBN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3,8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LGR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2,25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LGŽ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3,2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LFV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3,9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2,75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842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252520" cy="1143000"/>
          </a:xfrm>
        </p:spPr>
        <p:txBody>
          <a:bodyPr>
            <a:noAutofit/>
          </a:bodyPr>
          <a:lstStyle/>
          <a:p>
            <a:r>
              <a:rPr lang="cs-CZ" sz="39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sz="39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412776"/>
            <a:ext cx="5050904" cy="67667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Hodnocení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2005 –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2009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9563" y="2492896"/>
            <a:ext cx="88569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Tx/>
              <a:buAutoNum type="arabicPeriod"/>
            </a:pPr>
            <a:r>
              <a:rPr lang="cs-CZ" sz="2200" b="1" dirty="0">
                <a:solidFill>
                  <a:schemeClr val="accent3"/>
                </a:solidFill>
                <a:latin typeface="Comic Sans MS" panose="030F0702030302020204" pitchFamily="66" charset="0"/>
              </a:rPr>
              <a:t>Hodnocení </a:t>
            </a:r>
            <a:r>
              <a:rPr lang="cs-CZ" sz="2200" b="1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    1 </a:t>
            </a:r>
            <a:r>
              <a:rPr lang="cs-CZ" sz="2200" b="1" dirty="0">
                <a:solidFill>
                  <a:schemeClr val="accent3"/>
                </a:solidFill>
                <a:latin typeface="Comic Sans MS" panose="030F0702030302020204" pitchFamily="66" charset="0"/>
              </a:rPr>
              <a:t>– 1,25 </a:t>
            </a:r>
            <a:r>
              <a:rPr lang="cs-CZ" sz="2200" b="1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  posílení </a:t>
            </a:r>
            <a:r>
              <a:rPr lang="cs-CZ" sz="2200" b="1" dirty="0">
                <a:solidFill>
                  <a:schemeClr val="accent3"/>
                </a:solidFill>
                <a:latin typeface="Comic Sans MS" panose="030F0702030302020204" pitchFamily="66" charset="0"/>
              </a:rPr>
              <a:t>personální a materiální </a:t>
            </a:r>
            <a:r>
              <a:rPr lang="cs-CZ" sz="2200" b="1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					 laboratoře</a:t>
            </a:r>
          </a:p>
          <a:p>
            <a:pPr marL="342900" indent="-342900" fontAlgn="b">
              <a:buFontTx/>
              <a:buAutoNum type="arabicPeriod"/>
            </a:pPr>
            <a:endParaRPr lang="cs-CZ" sz="2200" b="1" dirty="0">
              <a:solidFill>
                <a:schemeClr val="accent3"/>
              </a:solidFill>
              <a:latin typeface="Comic Sans MS" panose="030F0702030302020204" pitchFamily="66" charset="0"/>
            </a:endParaRPr>
          </a:p>
          <a:p>
            <a:pPr marL="342900" indent="-342900" fontAlgn="b">
              <a:buAutoNum type="arabicPeriod"/>
            </a:pPr>
            <a:r>
              <a:rPr lang="cs-CZ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Hodnocení </a:t>
            </a:r>
            <a:r>
              <a:rPr lang="cs-CZ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   1,25 </a:t>
            </a:r>
            <a:r>
              <a:rPr lang="cs-CZ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- 2 </a:t>
            </a:r>
            <a:r>
              <a:rPr lang="cs-CZ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posílení </a:t>
            </a:r>
            <a:r>
              <a:rPr lang="cs-CZ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materiální </a:t>
            </a:r>
            <a:r>
              <a:rPr lang="cs-CZ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laboratoře</a:t>
            </a:r>
          </a:p>
          <a:p>
            <a:pPr marL="342900" indent="-342900" fontAlgn="b">
              <a:buAutoNum type="arabicPeriod"/>
            </a:pPr>
            <a:endParaRPr lang="cs-CZ" sz="22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 fontAlgn="b">
              <a:buAutoNum type="arabicPeriod"/>
            </a:pPr>
            <a:r>
              <a:rPr lang="cs-CZ" sz="2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Hodnocení </a:t>
            </a:r>
            <a:r>
              <a:rPr lang="cs-CZ" sz="2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      2 </a:t>
            </a:r>
            <a:r>
              <a:rPr lang="cs-CZ" sz="2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– </a:t>
            </a:r>
            <a:r>
              <a:rPr lang="cs-CZ" sz="2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3   výběrové </a:t>
            </a:r>
            <a:r>
              <a:rPr lang="cs-CZ" sz="2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řízení na vedoucího </a:t>
            </a:r>
            <a:r>
              <a:rPr lang="cs-CZ" sz="2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					 laboratoře</a:t>
            </a:r>
          </a:p>
          <a:p>
            <a:pPr marL="342900" indent="-342900" fontAlgn="b">
              <a:buAutoNum type="arabicPeriod"/>
            </a:pPr>
            <a:endParaRPr lang="cs-CZ" sz="2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342900" indent="-342900" fontAlgn="b">
              <a:buFontTx/>
              <a:buAutoNum type="arabicPeriod"/>
            </a:pPr>
            <a:r>
              <a:rPr lang="cs-CZ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Hodnocení </a:t>
            </a:r>
            <a:r>
              <a:rPr lang="cs-CZ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nad 3,2     zrušení </a:t>
            </a:r>
            <a:r>
              <a:rPr lang="cs-CZ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laboratoře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86107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Výběrová řízení na vedoucí laboratoří</a:t>
            </a:r>
            <a:endParaRPr lang="cs-CZ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314"/>
            <a:ext cx="927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62" y="1437064"/>
            <a:ext cx="4606812" cy="24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4175396"/>
            <a:ext cx="3960440" cy="254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436096" y="1988840"/>
            <a:ext cx="36471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Publikace v posledních 10 let 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 kumulovaných 5ti letých 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intervalech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22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841</Words>
  <Application>Microsoft Office PowerPoint</Application>
  <PresentationFormat>Předvádění na obrazovce (4:3)</PresentationFormat>
  <Paragraphs>566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List</vt:lpstr>
      <vt:lpstr>Rada ÚŽFG AV ČR, v.v.i.</vt:lpstr>
      <vt:lpstr>Mzdové tabulky</vt:lpstr>
      <vt:lpstr>Mzdové tarify</vt:lpstr>
      <vt:lpstr>Mzdové tarify VŠ</vt:lpstr>
      <vt:lpstr>Prezentace aplikace PowerPoint</vt:lpstr>
      <vt:lpstr>Hodnocení AV ČR</vt:lpstr>
      <vt:lpstr>Výběrová řízení na vedoucí laboratoří</vt:lpstr>
      <vt:lpstr>Výběrová řízení na vedoucí laboratoří</vt:lpstr>
      <vt:lpstr>Výběrová řízení na vedoucí laboratoří</vt:lpstr>
      <vt:lpstr>Výběrová řízení na vedoucí laboratoří</vt:lpstr>
      <vt:lpstr>Výběrová řízení na vedoucí laboratoří</vt:lpstr>
      <vt:lpstr>Výběrová řízení na vedoucí laboratoří</vt:lpstr>
      <vt:lpstr>Výběrová řízení na vedoucí laboratoří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Výběrová řízení na vedoucí laboratoří</dc:title>
  <dc:creator>Kopecny</dc:creator>
  <cp:lastModifiedBy>Kopecny</cp:lastModifiedBy>
  <cp:revision>34</cp:revision>
  <cp:lastPrinted>2017-03-09T15:26:43Z</cp:lastPrinted>
  <dcterms:created xsi:type="dcterms:W3CDTF">2017-03-02T16:01:45Z</dcterms:created>
  <dcterms:modified xsi:type="dcterms:W3CDTF">2017-03-10T08:30:06Z</dcterms:modified>
</cp:coreProperties>
</file>