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5"/>
  </p:handoutMasterIdLst>
  <p:sldIdLst>
    <p:sldId id="256" r:id="rId2"/>
    <p:sldId id="257" r:id="rId3"/>
    <p:sldId id="267" r:id="rId4"/>
    <p:sldId id="259" r:id="rId5"/>
    <p:sldId id="276" r:id="rId6"/>
    <p:sldId id="274" r:id="rId7"/>
    <p:sldId id="270" r:id="rId8"/>
    <p:sldId id="277" r:id="rId9"/>
    <p:sldId id="261" r:id="rId10"/>
    <p:sldId id="262" r:id="rId11"/>
    <p:sldId id="263" r:id="rId12"/>
    <p:sldId id="265" r:id="rId13"/>
    <p:sldId id="266" r:id="rId14"/>
  </p:sldIdLst>
  <p:sldSz cx="9144000" cy="6858000" type="screen4x3"/>
  <p:notesSz cx="6669088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70B58-6C6B-4D83-9ECF-38ADD508180D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59C8D-8BF6-40CE-85A2-49062E96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74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1EFBDF-4446-46C1-8B0E-60412681BEDE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 smtClean="0"/>
              <a:t>.3.2016, </a:t>
            </a:r>
            <a:r>
              <a:rPr lang="cs-CZ" dirty="0" smtClean="0"/>
              <a:t>Rada ÚŽFG AV ČR, </a:t>
            </a:r>
            <a:r>
              <a:rPr lang="cs-CZ" dirty="0" err="1" smtClean="0"/>
              <a:t>v.v.i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776864" cy="2880320"/>
          </a:xfrm>
        </p:spPr>
        <p:txBody>
          <a:bodyPr/>
          <a:lstStyle/>
          <a:p>
            <a:pPr marL="182880" indent="0" algn="ctr">
              <a:buNone/>
            </a:pPr>
            <a:r>
              <a:rPr lang="cs-CZ" dirty="0" smtClean="0"/>
              <a:t>HOSPODAŘENÍ</a:t>
            </a:r>
            <a:br>
              <a:rPr lang="cs-CZ" dirty="0" smtClean="0"/>
            </a:br>
            <a:r>
              <a:rPr lang="cs-CZ" dirty="0" smtClean="0"/>
              <a:t>2015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68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2970"/>
            <a:ext cx="8820472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ROZPOČET - 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1500" y="1052736"/>
            <a:ext cx="9072500" cy="7200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VÝNOSY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129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Kč</a:t>
            </a:r>
            <a:endParaRPr lang="cs-CZ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251520" y="1628800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611560" y="4797152"/>
            <a:ext cx="8064896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251520" y="6021288"/>
            <a:ext cx="84249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011702"/>
              </p:ext>
            </p:extLst>
          </p:nvPr>
        </p:nvGraphicFramePr>
        <p:xfrm>
          <a:off x="143508" y="1715314"/>
          <a:ext cx="8640960" cy="42983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340"/>
                <a:gridCol w="2700300"/>
                <a:gridCol w="2880320"/>
              </a:tblGrid>
              <a:tr h="489550"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Oproti r. 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2015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AV ČR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46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 + 0,9 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GAČR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25,5 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 + 3,2 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ČR ostatní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13,5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0,9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zahraničí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4,2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(-</a:t>
                      </a:r>
                      <a:r>
                        <a:rPr lang="cs-CZ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17,2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Tržby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14,5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</a:t>
                      </a:r>
                      <a:r>
                        <a:rPr lang="cs-CZ" sz="2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2,5 </a:t>
                      </a:r>
                      <a:r>
                        <a:rPr lang="cs-CZ" sz="2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251520" y="623731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Navíc institucionální FÚUP z roku 2015 2 mil. Kč.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3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2970"/>
            <a:ext cx="8820472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DOTACE AV ČR 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11560" y="4797152"/>
            <a:ext cx="8064896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66570991"/>
              </p:ext>
            </p:extLst>
          </p:nvPr>
        </p:nvGraphicFramePr>
        <p:xfrm>
          <a:off x="395536" y="836712"/>
          <a:ext cx="7920880" cy="506028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901709"/>
                <a:gridCol w="1725340"/>
                <a:gridCol w="1725340"/>
                <a:gridCol w="1568491"/>
              </a:tblGrid>
              <a:tr h="569061">
                <a:tc>
                  <a:txBody>
                    <a:bodyPr/>
                    <a:lstStyle/>
                    <a:p>
                      <a:r>
                        <a:rPr lang="cs-CZ" sz="2400" baseline="0" dirty="0" smtClean="0"/>
                        <a:t>v </a:t>
                      </a:r>
                      <a:r>
                        <a:rPr lang="cs-CZ" sz="2400" dirty="0" smtClean="0"/>
                        <a:t>tis. Kč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2015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2016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Rozdíl</a:t>
                      </a:r>
                      <a:endParaRPr lang="cs-CZ" sz="2400" dirty="0"/>
                    </a:p>
                  </a:txBody>
                  <a:tcPr/>
                </a:tc>
              </a:tr>
              <a:tr h="799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Institucionální podpora – </a:t>
                      </a: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VO</a:t>
                      </a:r>
                      <a:endParaRPr lang="cs-CZ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41</a:t>
                      </a:r>
                      <a:r>
                        <a:rPr lang="cs-CZ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092</a:t>
                      </a:r>
                      <a:endParaRPr lang="cs-CZ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42 210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+ 1 118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 gridSpan="4"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na činnost: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56906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Běžná údržba, nájem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1 442</a:t>
                      </a:r>
                      <a:endParaRPr lang="cs-CZ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1 250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- 192</a:t>
                      </a:r>
                      <a:endParaRPr lang="cs-CZ" sz="2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Mzdy </a:t>
                      </a:r>
                      <a:r>
                        <a:rPr lang="cs-CZ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postdok</a:t>
                      </a: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971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1 450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+ 479</a:t>
                      </a:r>
                      <a:endParaRPr lang="cs-CZ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Provoz pavilonů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920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+ 920</a:t>
                      </a:r>
                      <a:endParaRPr lang="cs-CZ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CELKEM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43 505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45 830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+2 325</a:t>
                      </a:r>
                      <a:endParaRPr lang="cs-CZ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INV - DRM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cs-CZ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598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3 908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+310</a:t>
                      </a:r>
                      <a:endParaRPr lang="cs-CZ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467544" y="61653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*2015 ve skutečnosti navíc AV21,projekt </a:t>
            </a:r>
            <a:r>
              <a:rPr lang="cs-CZ" dirty="0" err="1" smtClean="0"/>
              <a:t>mezinár.spolupr</a:t>
            </a:r>
            <a:r>
              <a:rPr lang="cs-CZ" dirty="0" smtClean="0"/>
              <a:t>., záměna FRM, O.W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51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01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PLÁN INVESTIC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683568" y="897895"/>
            <a:ext cx="8460432" cy="5699457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 ČR - </a:t>
            </a: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DRM 2016</a:t>
            </a: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3,9 </a:t>
            </a: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 </a:t>
            </a:r>
            <a:r>
              <a:rPr lang="cs-CZ" sz="4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(-0,4 </a:t>
            </a:r>
            <a:r>
              <a:rPr lang="cs-CZ" sz="4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Kč)</a:t>
            </a:r>
          </a:p>
          <a:p>
            <a:pPr marL="45720" indent="0">
              <a:buNone/>
            </a:pPr>
            <a:r>
              <a:rPr lang="cs-CZ" sz="4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45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Zůstává k využití		</a:t>
            </a:r>
            <a:r>
              <a:rPr lang="cs-CZ" sz="4500" u="sng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3,5 mil. Kč</a:t>
            </a:r>
          </a:p>
          <a:p>
            <a:pPr marL="45720" indent="0">
              <a:buNone/>
            </a:pPr>
            <a:r>
              <a:rPr lang="cs-CZ" sz="45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45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sz="45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žádosti o investice</a:t>
            </a:r>
            <a:endParaRPr lang="cs-CZ" sz="4500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 vlastní – reinvestice zisku z předchozích let ze zakázek </a:t>
            </a:r>
            <a:endParaRPr lang="cs-CZ" sz="3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Plán investic celkem 	</a:t>
            </a:r>
            <a:r>
              <a:rPr lang="cs-CZ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8,1 </a:t>
            </a:r>
            <a:r>
              <a:rPr lang="cs-CZ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465907"/>
              </p:ext>
            </p:extLst>
          </p:nvPr>
        </p:nvGraphicFramePr>
        <p:xfrm>
          <a:off x="287524" y="2412027"/>
          <a:ext cx="8136904" cy="172819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00300"/>
                <a:gridCol w="2485070"/>
                <a:gridCol w="2951534"/>
              </a:tblGrid>
              <a:tr h="504056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Přístroje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Stavby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33968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AV ČR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1,5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2,5 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 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vlastní</a:t>
                      </a:r>
                      <a:endParaRPr lang="cs-CZ" sz="28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0,2 mil. Kč</a:t>
                      </a:r>
                      <a:endParaRPr lang="cs-CZ" sz="28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cs-CZ" sz="28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Přímá spojnice se šipkou 3"/>
          <p:cNvCxnSpPr/>
          <p:nvPr/>
        </p:nvCxnSpPr>
        <p:spPr>
          <a:xfrm flipH="1">
            <a:off x="4427984" y="1268760"/>
            <a:ext cx="3672408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43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712879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Rozpočet SF </a:t>
            </a:r>
            <a:br>
              <a:rPr lang="cs-CZ" dirty="0" smtClean="0"/>
            </a:br>
            <a:r>
              <a:rPr lang="cs-CZ" dirty="0" smtClean="0"/>
              <a:t>a</a:t>
            </a:r>
            <a:br>
              <a:rPr lang="cs-CZ" dirty="0" smtClean="0"/>
            </a:br>
            <a:r>
              <a:rPr lang="cs-CZ" dirty="0" smtClean="0"/>
              <a:t>d</a:t>
            </a:r>
            <a:r>
              <a:rPr lang="cs-CZ" dirty="0" smtClean="0"/>
              <a:t>ěkuji </a:t>
            </a:r>
            <a:r>
              <a:rPr lang="cs-CZ" dirty="0" smtClean="0"/>
              <a:t>za pozornost.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5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5400600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SKUTEČNOST </a:t>
            </a:r>
            <a:r>
              <a:rPr lang="cs-CZ" dirty="0" smtClean="0"/>
              <a:t>2015</a:t>
            </a:r>
            <a:r>
              <a:rPr lang="cs-CZ" dirty="0" smtClean="0"/>
              <a:t>		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611560" y="980728"/>
            <a:ext cx="8136904" cy="52565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NÁKLADY 	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143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    	</a:t>
            </a: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Materiál		           24,7 mil. Kč	</a:t>
            </a: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Energie			 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	</a:t>
            </a: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Opravy a údržba	   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mil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Kč	</a:t>
            </a:r>
            <a:endParaRPr lang="cs-CZ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Cestovné			    2,2 mil. Kč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Služby			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17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	</a:t>
            </a: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Osobní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náklady		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68,7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	</a:t>
            </a: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Ostatní 			       2 mil. Kč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251520" y="1484784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51520" y="5661248"/>
            <a:ext cx="8352928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827584" y="5769307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*Zúčtované odpisy </a:t>
            </a:r>
            <a:r>
              <a:rPr lang="cs-CZ" sz="2000" dirty="0" smtClean="0"/>
              <a:t>19,2</a:t>
            </a:r>
            <a:r>
              <a:rPr lang="cs-CZ" sz="2000" dirty="0" smtClean="0"/>
              <a:t> </a:t>
            </a:r>
            <a:r>
              <a:rPr lang="cs-CZ" sz="2000" dirty="0" smtClean="0"/>
              <a:t>mil. Kč</a:t>
            </a:r>
            <a:r>
              <a:rPr lang="cs-CZ" sz="2000" dirty="0" smtClean="0"/>
              <a:t>. Tvorba FÚUP 3 mil. Kč                                					(v tom AV 2 mil. Kč).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4879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727280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28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297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SKUTEČNOST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052736"/>
            <a:ext cx="7344816" cy="360040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VÝNOSY		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145,5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Dotace AV ČR		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45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GAČR		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22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ČR ostatní	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12,7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zahraničí	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21,5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Tržby			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12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Kč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827584" y="1628800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611560" y="4797152"/>
            <a:ext cx="8064896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27584" y="4941168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HV-ZISK před zdaněním</a:t>
            </a:r>
            <a:r>
              <a:rPr lang="cs-CZ" sz="3200" dirty="0"/>
              <a:t>	</a:t>
            </a:r>
            <a:r>
              <a:rPr lang="cs-CZ" sz="3200" dirty="0" smtClean="0"/>
              <a:t>2 732 tis</a:t>
            </a:r>
            <a:r>
              <a:rPr lang="cs-CZ" sz="3200" dirty="0" smtClean="0"/>
              <a:t>. </a:t>
            </a:r>
            <a:r>
              <a:rPr lang="cs-CZ" sz="3200" dirty="0" smtClean="0"/>
              <a:t>Kč</a:t>
            </a:r>
          </a:p>
          <a:p>
            <a:r>
              <a:rPr lang="cs-CZ" sz="3200" dirty="0" smtClean="0"/>
              <a:t>HČ – 2 110 tis. Kč, JČ – 622 tis. Kč</a:t>
            </a:r>
            <a:endParaRPr lang="cs-CZ" sz="3200" dirty="0" smtClean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251520" y="4797152"/>
            <a:ext cx="84249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49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80920" cy="864096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dirty="0" smtClean="0"/>
              <a:t>Struktura výnosů </a:t>
            </a:r>
            <a:r>
              <a:rPr lang="cs-CZ" sz="3200" dirty="0" smtClean="0"/>
              <a:t>2015 </a:t>
            </a:r>
            <a:r>
              <a:rPr lang="cs-CZ" sz="3200" dirty="0" smtClean="0"/>
              <a:t>ÚŽFG</a:t>
            </a:r>
            <a:endParaRPr lang="cs-CZ" sz="32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720080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73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Investice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-36512" y="4077072"/>
            <a:ext cx="469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Investiční zdroje </a:t>
            </a:r>
            <a:r>
              <a:rPr lang="cs-CZ" dirty="0" smtClean="0"/>
              <a:t>2015 </a:t>
            </a:r>
            <a:r>
              <a:rPr lang="cs-CZ" dirty="0"/>
              <a:t>celkem </a:t>
            </a:r>
            <a:r>
              <a:rPr lang="cs-CZ" b="1" dirty="0" smtClean="0"/>
              <a:t>74,6 </a:t>
            </a:r>
            <a:r>
              <a:rPr lang="cs-CZ" b="1" dirty="0"/>
              <a:t>mil. Kč.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65787" y="4071086"/>
            <a:ext cx="4658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investice </a:t>
            </a:r>
            <a:r>
              <a:rPr lang="cs-CZ" dirty="0"/>
              <a:t>využito </a:t>
            </a:r>
            <a:r>
              <a:rPr lang="cs-CZ" dirty="0" smtClean="0"/>
              <a:t>celkem  </a:t>
            </a:r>
            <a:r>
              <a:rPr lang="cs-CZ" b="1" dirty="0" smtClean="0"/>
              <a:t>65,6 </a:t>
            </a:r>
            <a:r>
              <a:rPr lang="cs-CZ" b="1" dirty="0"/>
              <a:t>mil. Kč.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5496" y="4725144"/>
            <a:ext cx="9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Stavební: </a:t>
            </a:r>
            <a:r>
              <a:rPr lang="cs-CZ" dirty="0" smtClean="0"/>
              <a:t>41,3</a:t>
            </a:r>
            <a:r>
              <a:rPr lang="cs-CZ" dirty="0" smtClean="0"/>
              <a:t> </a:t>
            </a:r>
            <a:r>
              <a:rPr lang="cs-CZ" dirty="0" smtClean="0"/>
              <a:t>mil. Kč	Přístroje: </a:t>
            </a:r>
            <a:r>
              <a:rPr lang="cs-CZ" dirty="0" smtClean="0"/>
              <a:t>24,3 </a:t>
            </a:r>
            <a:r>
              <a:rPr lang="cs-CZ" dirty="0" smtClean="0"/>
              <a:t>mil. Kč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7504" y="5157192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Zůstatek investičních zdrojů do roku </a:t>
            </a:r>
            <a:r>
              <a:rPr lang="cs-CZ" dirty="0" smtClean="0"/>
              <a:t>2016 </a:t>
            </a:r>
            <a:r>
              <a:rPr lang="cs-CZ" dirty="0" smtClean="0"/>
              <a:t>v tis. Kč</a:t>
            </a:r>
            <a:r>
              <a:rPr lang="cs-CZ" dirty="0" smtClean="0"/>
              <a:t>: FI 8,8 mil. Kč a 0,3 mil. Kč EXAM – k vrácení poskytovateli.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3"/>
            <a:ext cx="4584700" cy="323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411" y="764703"/>
            <a:ext cx="4584589" cy="323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6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sz="3200" dirty="0" smtClean="0"/>
              <a:t>Rizikové závazky a </a:t>
            </a:r>
            <a:r>
              <a:rPr lang="cs-CZ" sz="3200" dirty="0" smtClean="0"/>
              <a:t>pohledávky, kontroly 2015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97693263"/>
              </p:ext>
            </p:extLst>
          </p:nvPr>
        </p:nvGraphicFramePr>
        <p:xfrm>
          <a:off x="738038" y="1340768"/>
          <a:ext cx="7559676" cy="165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3922"/>
                <a:gridCol w="408575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Stále trvá žaloba</a:t>
                      </a:r>
                      <a:r>
                        <a:rPr lang="cs-CZ" baseline="0" dirty="0" smtClean="0"/>
                        <a:t> na ÚŽFG – </a:t>
                      </a:r>
                      <a:r>
                        <a:rPr lang="cs-CZ" baseline="0" dirty="0" err="1" smtClean="0"/>
                        <a:t>Rekomont,a.s</a:t>
                      </a:r>
                      <a:r>
                        <a:rPr lang="cs-CZ" baseline="0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1,5 mil. Kč –</a:t>
                      </a:r>
                      <a:r>
                        <a:rPr lang="cs-CZ" baseline="0" dirty="0" smtClean="0"/>
                        <a:t> nezahájeno řízení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Očekávaná pohledávka ÚŽFG</a:t>
                      </a:r>
                      <a:r>
                        <a:rPr lang="cs-CZ" baseline="0" dirty="0" smtClean="0"/>
                        <a:t> za sdružením GORAHA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1,4 mil. Kč – škoda - sankce ÚOHS</a:t>
                      </a:r>
                      <a:r>
                        <a:rPr lang="cs-CZ" baseline="0" dirty="0" smtClean="0"/>
                        <a:t> + 5% sankce MŠMT chyba ve VŘ - ECHO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REKOMONT, a.s.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cca </a:t>
                      </a:r>
                      <a:r>
                        <a:rPr lang="cs-CZ" dirty="0" smtClean="0"/>
                        <a:t>84 </a:t>
                      </a:r>
                      <a:r>
                        <a:rPr lang="cs-CZ" dirty="0" smtClean="0"/>
                        <a:t>tis. Kč pohledávka ÚŽFG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5245" y="2983885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Veřejnosprávní kontroly 2015</a:t>
            </a:r>
            <a:endParaRPr lang="cs-CZ" b="1" dirty="0" smtClean="0"/>
          </a:p>
          <a:p>
            <a:endParaRPr lang="cs-CZ" dirty="0" smtClean="0"/>
          </a:p>
          <a:p>
            <a:r>
              <a:rPr lang="cs-CZ" b="1" dirty="0" smtClean="0"/>
              <a:t>Kontrola zřizovatele AV ČR </a:t>
            </a:r>
            <a:r>
              <a:rPr lang="cs-CZ" dirty="0" smtClean="0"/>
              <a:t>13.7.2015 – 21.8.2015 za rok 2014.</a:t>
            </a:r>
          </a:p>
          <a:p>
            <a:endParaRPr lang="cs-CZ" dirty="0" smtClean="0"/>
          </a:p>
          <a:p>
            <a:r>
              <a:rPr lang="cs-CZ" b="1" dirty="0" smtClean="0"/>
              <a:t>Kontrola MŠMT – projekt EXAM </a:t>
            </a:r>
            <a:r>
              <a:rPr lang="cs-CZ" dirty="0" smtClean="0"/>
              <a:t>6.8.2015 – 15.9.2015 za </a:t>
            </a:r>
            <a:r>
              <a:rPr lang="cs-CZ" dirty="0" err="1" smtClean="0"/>
              <a:t>obd</a:t>
            </a:r>
            <a:r>
              <a:rPr lang="cs-CZ" dirty="0" smtClean="0"/>
              <a:t>. 2012 – I.Q 2015</a:t>
            </a:r>
          </a:p>
          <a:p>
            <a:r>
              <a:rPr lang="cs-CZ" dirty="0" smtClean="0"/>
              <a:t>- </a:t>
            </a:r>
            <a:r>
              <a:rPr lang="cs-CZ" dirty="0"/>
              <a:t>k</a:t>
            </a:r>
            <a:r>
              <a:rPr lang="cs-CZ" dirty="0" smtClean="0"/>
              <a:t>ontrolovaný objem vyčerpané dotace 110,5 mil. Kč fyzicky prověřeno 54,8 mil. Kč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59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852936"/>
            <a:ext cx="698477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ROZPOČET </a:t>
            </a:r>
            <a:r>
              <a:rPr lang="cs-CZ" dirty="0" smtClean="0"/>
              <a:t>2016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06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36104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ROZPOČET - 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0" y="980728"/>
            <a:ext cx="8964488" cy="720080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NÁKLADY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129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Kč </a:t>
            </a:r>
            <a:r>
              <a:rPr lang="cs-CZ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(- 8,1 mil</a:t>
            </a:r>
            <a:r>
              <a:rPr lang="cs-CZ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Kč*)</a:t>
            </a:r>
            <a:endParaRPr lang="cs-CZ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323528" y="1700808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39552" y="6309320"/>
            <a:ext cx="77048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611560" y="6341258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*Odpisy k zúčtování – </a:t>
            </a:r>
            <a:r>
              <a:rPr lang="cs-CZ" sz="2000" dirty="0" smtClean="0"/>
              <a:t>21 </a:t>
            </a:r>
            <a:r>
              <a:rPr lang="cs-CZ" sz="2000" dirty="0" smtClean="0"/>
              <a:t>mil</a:t>
            </a:r>
            <a:r>
              <a:rPr lang="cs-CZ" sz="2000" dirty="0" smtClean="0"/>
              <a:t>. Kč.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20467"/>
              </p:ext>
            </p:extLst>
          </p:nvPr>
        </p:nvGraphicFramePr>
        <p:xfrm>
          <a:off x="235554" y="1838981"/>
          <a:ext cx="8640960" cy="4703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340"/>
                <a:gridCol w="2664296"/>
                <a:gridCol w="2916324"/>
              </a:tblGrid>
              <a:tr h="484481"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Oproti r. 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2015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Materiál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(-1,6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Energie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4,5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0,5</a:t>
                      </a:r>
                      <a:r>
                        <a:rPr lang="cs-CZ" sz="2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Opravy a údržba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2,3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Cestovné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2,4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Nákup služeb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15,8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(-</a:t>
                      </a:r>
                      <a:r>
                        <a:rPr lang="cs-CZ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2,2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883465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Osobní náklady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64,6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(- 4 mil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 Kč)</a:t>
                      </a:r>
                    </a:p>
                    <a:p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79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28527</TotalTime>
  <Words>496</Words>
  <Application>Microsoft Office PowerPoint</Application>
  <PresentationFormat>Předvádění na obrazovce (4:3)</PresentationFormat>
  <Paragraphs>136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Aerodynamika</vt:lpstr>
      <vt:lpstr>HOSPODAŘENÍ 2015   </vt:lpstr>
      <vt:lpstr>SKUTEČNOST 2015  </vt:lpstr>
      <vt:lpstr>Prezentace aplikace PowerPoint</vt:lpstr>
      <vt:lpstr>SKUTEČNOST 2015</vt:lpstr>
      <vt:lpstr>Struktura výnosů 2015 ÚŽFG</vt:lpstr>
      <vt:lpstr>Investice 2015</vt:lpstr>
      <vt:lpstr>Rizikové závazky a pohledávky, kontroly 2015</vt:lpstr>
      <vt:lpstr>ROZPOČET 2016 </vt:lpstr>
      <vt:lpstr>ROZPOČET -  2016</vt:lpstr>
      <vt:lpstr>ROZPOČET -  2016</vt:lpstr>
      <vt:lpstr>DOTACE AV ČR </vt:lpstr>
      <vt:lpstr>PLÁN INVESTIC 2016</vt:lpstr>
      <vt:lpstr>Rozpočet SF  a děkuji za pozornost.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ÚŽFG PRO ROK 2014</dc:title>
  <dc:creator>Ing. Zdenka Kynychová</dc:creator>
  <cp:lastModifiedBy>Kynychova</cp:lastModifiedBy>
  <cp:revision>189</cp:revision>
  <cp:lastPrinted>2016-02-29T16:43:37Z</cp:lastPrinted>
  <dcterms:created xsi:type="dcterms:W3CDTF">2014-02-20T20:45:02Z</dcterms:created>
  <dcterms:modified xsi:type="dcterms:W3CDTF">2016-02-29T17:34:24Z</dcterms:modified>
</cp:coreProperties>
</file>