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302" r:id="rId5"/>
    <p:sldId id="300" r:id="rId6"/>
    <p:sldId id="290" r:id="rId7"/>
    <p:sldId id="291" r:id="rId8"/>
    <p:sldId id="263" r:id="rId9"/>
    <p:sldId id="264" r:id="rId10"/>
    <p:sldId id="265" r:id="rId11"/>
    <p:sldId id="266" r:id="rId12"/>
    <p:sldId id="267" r:id="rId13"/>
    <p:sldId id="269" r:id="rId14"/>
    <p:sldId id="262" r:id="rId15"/>
    <p:sldId id="274" r:id="rId16"/>
    <p:sldId id="301" r:id="rId17"/>
    <p:sldId id="272" r:id="rId18"/>
    <p:sldId id="273" r:id="rId19"/>
    <p:sldId id="289" r:id="rId20"/>
    <p:sldId id="277" r:id="rId21"/>
    <p:sldId id="296" r:id="rId22"/>
    <p:sldId id="299" r:id="rId23"/>
    <p:sldId id="297" r:id="rId24"/>
    <p:sldId id="298" r:id="rId2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8" autoAdjust="0"/>
    <p:restoredTop sz="86391" autoAdjust="0"/>
  </p:normalViewPr>
  <p:slideViewPr>
    <p:cSldViewPr>
      <p:cViewPr>
        <p:scale>
          <a:sx n="110" d="100"/>
          <a:sy n="110" d="100"/>
        </p:scale>
        <p:origin x="-1260" y="-42"/>
      </p:cViewPr>
      <p:guideLst>
        <p:guide orient="horz" pos="2160"/>
        <p:guide pos="2880"/>
      </p:guideLst>
    </p:cSldViewPr>
  </p:slideViewPr>
  <p:notesTextViewPr>
    <p:cViewPr>
      <p:scale>
        <a:sx n="1" d="1"/>
        <a:sy n="1" d="1"/>
      </p:scale>
      <p:origin x="0" y="0"/>
    </p:cViewPr>
  </p:notesTextViewPr>
  <p:sorterViewPr>
    <p:cViewPr>
      <p:scale>
        <a:sx n="130" d="100"/>
        <a:sy n="130" d="100"/>
      </p:scale>
      <p:origin x="0" y="9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20172091-E6E8-4260-B5DB-6FADFFF349E9}" type="datetimeFigureOut">
              <a:rPr lang="cs-CZ"/>
              <a:pPr>
                <a:defRPr/>
              </a:pPr>
              <a:t>6.6.2016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4E4CE88-B3AE-4EB4-89EB-3CA9A1ABC9B2}" type="slidenum">
              <a:rPr lang="cs-CZ"/>
              <a:pPr>
                <a:defRPr/>
              </a:pPr>
              <a:t>‹#›</a:t>
            </a:fld>
            <a:endParaRPr lang="cs-CZ"/>
          </a:p>
        </p:txBody>
      </p:sp>
    </p:spTree>
    <p:extLst>
      <p:ext uri="{BB962C8B-B14F-4D97-AF65-F5344CB8AC3E}">
        <p14:creationId xmlns:p14="http://schemas.microsoft.com/office/powerpoint/2010/main" val="330609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6EAE41B-A077-477D-8536-FFAA5AD46E19}" type="datetimeFigureOut">
              <a:rPr lang="cs-CZ"/>
              <a:pPr>
                <a:defRPr/>
              </a:pPr>
              <a:t>6.6.2016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1B277BD-D95F-4011-A110-6011548A8D4E}" type="slidenum">
              <a:rPr lang="cs-CZ"/>
              <a:pPr>
                <a:defRPr/>
              </a:pPr>
              <a:t>‹#›</a:t>
            </a:fld>
            <a:endParaRPr lang="cs-CZ"/>
          </a:p>
        </p:txBody>
      </p:sp>
    </p:spTree>
    <p:extLst>
      <p:ext uri="{BB962C8B-B14F-4D97-AF65-F5344CB8AC3E}">
        <p14:creationId xmlns:p14="http://schemas.microsoft.com/office/powerpoint/2010/main" val="180409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8CBE7A7-8B3B-48E5-82D3-205CB92E53E0}" type="datetimeFigureOut">
              <a:rPr lang="cs-CZ"/>
              <a:pPr>
                <a:defRPr/>
              </a:pPr>
              <a:t>6.6.2016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E2311FE-0AE3-40EC-9144-24C442357D08}" type="slidenum">
              <a:rPr lang="cs-CZ"/>
              <a:pPr>
                <a:defRPr/>
              </a:pPr>
              <a:t>‹#›</a:t>
            </a:fld>
            <a:endParaRPr lang="cs-CZ"/>
          </a:p>
        </p:txBody>
      </p:sp>
    </p:spTree>
    <p:extLst>
      <p:ext uri="{BB962C8B-B14F-4D97-AF65-F5344CB8AC3E}">
        <p14:creationId xmlns:p14="http://schemas.microsoft.com/office/powerpoint/2010/main" val="110541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C97D9D5-2863-4E29-B611-2C6F7E6F99B1}" type="datetimeFigureOut">
              <a:rPr lang="cs-CZ"/>
              <a:pPr>
                <a:defRPr/>
              </a:pPr>
              <a:t>6.6.2016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575F10F-4D3E-43F2-B892-092E2F7C6F16}" type="slidenum">
              <a:rPr lang="cs-CZ"/>
              <a:pPr>
                <a:defRPr/>
              </a:pPr>
              <a:t>‹#›</a:t>
            </a:fld>
            <a:endParaRPr lang="cs-CZ"/>
          </a:p>
        </p:txBody>
      </p:sp>
    </p:spTree>
    <p:extLst>
      <p:ext uri="{BB962C8B-B14F-4D97-AF65-F5344CB8AC3E}">
        <p14:creationId xmlns:p14="http://schemas.microsoft.com/office/powerpoint/2010/main" val="252922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107A8FC-69A9-40D9-9616-373810B0D103}" type="datetimeFigureOut">
              <a:rPr lang="cs-CZ"/>
              <a:pPr>
                <a:defRPr/>
              </a:pPr>
              <a:t>6.6.2016</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A4ECF76-5CE3-486D-9BE5-0DFEFF9C9D0D}" type="slidenum">
              <a:rPr lang="cs-CZ"/>
              <a:pPr>
                <a:defRPr/>
              </a:pPr>
              <a:t>‹#›</a:t>
            </a:fld>
            <a:endParaRPr lang="cs-CZ"/>
          </a:p>
        </p:txBody>
      </p:sp>
    </p:spTree>
    <p:extLst>
      <p:ext uri="{BB962C8B-B14F-4D97-AF65-F5344CB8AC3E}">
        <p14:creationId xmlns:p14="http://schemas.microsoft.com/office/powerpoint/2010/main" val="143111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F5B891C-C209-496A-BA0A-6EB718D55813}" type="datetimeFigureOut">
              <a:rPr lang="cs-CZ"/>
              <a:pPr>
                <a:defRPr/>
              </a:pPr>
              <a:t>6.6.2016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651EC6-6F55-499F-AF68-91DC93C17E5D}" type="slidenum">
              <a:rPr lang="cs-CZ"/>
              <a:pPr>
                <a:defRPr/>
              </a:pPr>
              <a:t>‹#›</a:t>
            </a:fld>
            <a:endParaRPr lang="cs-CZ"/>
          </a:p>
        </p:txBody>
      </p:sp>
    </p:spTree>
    <p:extLst>
      <p:ext uri="{BB962C8B-B14F-4D97-AF65-F5344CB8AC3E}">
        <p14:creationId xmlns:p14="http://schemas.microsoft.com/office/powerpoint/2010/main" val="29961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B0FA3D2-7B49-47B1-A520-D2B290BCEFCC}" type="datetimeFigureOut">
              <a:rPr lang="cs-CZ"/>
              <a:pPr>
                <a:defRPr/>
              </a:pPr>
              <a:t>6.6.2016</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7E53F32E-5791-4167-BBE7-A3B493E0EE3F}" type="slidenum">
              <a:rPr lang="cs-CZ"/>
              <a:pPr>
                <a:defRPr/>
              </a:pPr>
              <a:t>‹#›</a:t>
            </a:fld>
            <a:endParaRPr lang="cs-CZ"/>
          </a:p>
        </p:txBody>
      </p:sp>
    </p:spTree>
    <p:extLst>
      <p:ext uri="{BB962C8B-B14F-4D97-AF65-F5344CB8AC3E}">
        <p14:creationId xmlns:p14="http://schemas.microsoft.com/office/powerpoint/2010/main" val="47894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C6E4D3F9-C083-44D1-8699-975921976BA5}" type="datetimeFigureOut">
              <a:rPr lang="cs-CZ"/>
              <a:pPr>
                <a:defRPr/>
              </a:pPr>
              <a:t>6.6.2016</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101F77A4-280A-4E78-819C-41D0E23C686F}" type="slidenum">
              <a:rPr lang="cs-CZ"/>
              <a:pPr>
                <a:defRPr/>
              </a:pPr>
              <a:t>‹#›</a:t>
            </a:fld>
            <a:endParaRPr lang="cs-CZ"/>
          </a:p>
        </p:txBody>
      </p:sp>
    </p:spTree>
    <p:extLst>
      <p:ext uri="{BB962C8B-B14F-4D97-AF65-F5344CB8AC3E}">
        <p14:creationId xmlns:p14="http://schemas.microsoft.com/office/powerpoint/2010/main" val="203936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240E6BD-53DF-4B52-9311-8EB843DC15C1}" type="datetimeFigureOut">
              <a:rPr lang="cs-CZ"/>
              <a:pPr>
                <a:defRPr/>
              </a:pPr>
              <a:t>6.6.2016</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73D3236-C909-4133-B77A-C08C87F7F352}" type="slidenum">
              <a:rPr lang="cs-CZ"/>
              <a:pPr>
                <a:defRPr/>
              </a:pPr>
              <a:t>‹#›</a:t>
            </a:fld>
            <a:endParaRPr lang="cs-CZ"/>
          </a:p>
        </p:txBody>
      </p:sp>
    </p:spTree>
    <p:extLst>
      <p:ext uri="{BB962C8B-B14F-4D97-AF65-F5344CB8AC3E}">
        <p14:creationId xmlns:p14="http://schemas.microsoft.com/office/powerpoint/2010/main" val="98904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F446B7C-9F3D-4116-9B87-C3AFAB92EF7B}" type="datetimeFigureOut">
              <a:rPr lang="cs-CZ"/>
              <a:pPr>
                <a:defRPr/>
              </a:pPr>
              <a:t>6.6.2016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1B0EC37-BB67-4A34-9D36-91E1E475C0C2}" type="slidenum">
              <a:rPr lang="cs-CZ"/>
              <a:pPr>
                <a:defRPr/>
              </a:pPr>
              <a:t>‹#›</a:t>
            </a:fld>
            <a:endParaRPr lang="cs-CZ"/>
          </a:p>
        </p:txBody>
      </p:sp>
    </p:spTree>
    <p:extLst>
      <p:ext uri="{BB962C8B-B14F-4D97-AF65-F5344CB8AC3E}">
        <p14:creationId xmlns:p14="http://schemas.microsoft.com/office/powerpoint/2010/main" val="368291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FE71E72-C4EE-49D8-8CD5-6EC947FEE6CF}" type="datetimeFigureOut">
              <a:rPr lang="cs-CZ"/>
              <a:pPr>
                <a:defRPr/>
              </a:pPr>
              <a:t>6.6.2016</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738387D-E944-4D42-9C34-983EC4C8BFB9}" type="slidenum">
              <a:rPr lang="cs-CZ"/>
              <a:pPr>
                <a:defRPr/>
              </a:pPr>
              <a:t>‹#›</a:t>
            </a:fld>
            <a:endParaRPr lang="cs-CZ"/>
          </a:p>
        </p:txBody>
      </p:sp>
    </p:spTree>
    <p:extLst>
      <p:ext uri="{BB962C8B-B14F-4D97-AF65-F5344CB8AC3E}">
        <p14:creationId xmlns:p14="http://schemas.microsoft.com/office/powerpoint/2010/main" val="420603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F31405-98A2-44AF-B472-A01B7FEAA435}" type="datetimeFigureOut">
              <a:rPr lang="cs-CZ"/>
              <a:pPr>
                <a:defRPr/>
              </a:pPr>
              <a:t>6.6.2016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733CDC-1953-4F8F-B4EA-880BA88FFA35}"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apg.cas.cz/hana.kovarova" TargetMode="External"/><Relationship Id="rId2" Type="http://schemas.openxmlformats.org/officeDocument/2006/relationships/hyperlink" Target="http://www.avcr.cz/sd/novinky/hlavni-stranka/121010-Ceny-Akademie-ved-CR-prevzali-vynikajici-badatele.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gacr.cz/nova-zjisteni-o-vzniku-chromozomalnich-vad-u-vajicek-savcu/" TargetMode="External"/><Relationship Id="rId7" Type="http://schemas.openxmlformats.org/officeDocument/2006/relationships/hyperlink" Target="http://www.cssm.info/27-kongres-cssm-2016" TargetMode="External"/><Relationship Id="rId2" Type="http://schemas.openxmlformats.org/officeDocument/2006/relationships/hyperlink" Target="http://abicko.avcr.cz/2015/06/01/loreal.html" TargetMode="External"/><Relationship Id="rId1" Type="http://schemas.openxmlformats.org/officeDocument/2006/relationships/slideLayout" Target="../slideLayouts/slideLayout2.xml"/><Relationship Id="rId6" Type="http://schemas.openxmlformats.org/officeDocument/2006/relationships/hyperlink" Target="http://www.czu.cz/cs/?r=410&amp;i=19026" TargetMode="External"/><Relationship Id="rId5" Type="http://schemas.openxmlformats.org/officeDocument/2006/relationships/hyperlink" Target="http://www.cas.cz/veda_a_vyzkum/oceneni/podpora-excelence/premie_wichterle/udelene_premie_wichterle/2013.html" TargetMode="External"/><Relationship Id="rId4" Type="http://schemas.openxmlformats.org/officeDocument/2006/relationships/hyperlink" Target="http://www.cas.cz/veda_a_vyzkum/oceneni/podpora-excelence/premie_wichterle/udelene_premie_wichterle/2012.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476250"/>
            <a:ext cx="8229600" cy="1143000"/>
          </a:xfrm>
        </p:spPr>
        <p:txBody>
          <a:bodyPr/>
          <a:lstStyle/>
          <a:p>
            <a:pPr eaLnBrk="1" hangingPunct="1">
              <a:defRPr/>
            </a:pPr>
            <a:r>
              <a:rPr lang="cs-CZ" sz="5400" b="1" dirty="0" smtClean="0">
                <a:solidFill>
                  <a:schemeClr val="tx2">
                    <a:lumMod val="50000"/>
                  </a:schemeClr>
                </a:solidFill>
              </a:rPr>
              <a:t>Institucionální financování</a:t>
            </a:r>
            <a:endParaRPr lang="cs-CZ" sz="5400" b="1" dirty="0">
              <a:solidFill>
                <a:schemeClr val="tx2">
                  <a:lumMod val="50000"/>
                </a:schemeClr>
              </a:solidFill>
            </a:endParaRPr>
          </a:p>
        </p:txBody>
      </p:sp>
      <p:sp>
        <p:nvSpPr>
          <p:cNvPr id="3" name="Zástupný symbol pro obsah 2"/>
          <p:cNvSpPr>
            <a:spLocks noGrp="1"/>
          </p:cNvSpPr>
          <p:nvPr>
            <p:ph idx="1"/>
          </p:nvPr>
        </p:nvSpPr>
        <p:spPr>
          <a:xfrm>
            <a:off x="23813" y="2349500"/>
            <a:ext cx="9120187" cy="4508500"/>
          </a:xfrm>
        </p:spPr>
        <p:txBody>
          <a:bodyPr/>
          <a:lstStyle/>
          <a:p>
            <a:pPr marL="0" indent="0" algn="ctr" eaLnBrk="1" hangingPunct="1">
              <a:buFont typeface="Arial" charset="0"/>
              <a:buNone/>
            </a:pPr>
            <a:endParaRPr lang="cs-CZ" altLang="cs-CZ" dirty="0" smtClean="0"/>
          </a:p>
          <a:p>
            <a:pPr marL="0" indent="0" algn="ctr" eaLnBrk="1" hangingPunct="1">
              <a:buFont typeface="Arial" charset="0"/>
              <a:buNone/>
            </a:pPr>
            <a:endParaRPr lang="cs-CZ" altLang="cs-CZ" sz="2800" dirty="0" smtClean="0"/>
          </a:p>
          <a:p>
            <a:pPr marL="0" indent="0" algn="ctr" eaLnBrk="1" hangingPunct="1">
              <a:spcBef>
                <a:spcPct val="0"/>
              </a:spcBef>
              <a:buFont typeface="Arial" charset="0"/>
              <a:buNone/>
            </a:pPr>
            <a:r>
              <a:rPr lang="cs-CZ" altLang="cs-CZ" b="1" dirty="0" smtClean="0">
                <a:solidFill>
                  <a:srgbClr val="10253F"/>
                </a:solidFill>
                <a:ea typeface="Times New Roman" pitchFamily="18" charset="0"/>
                <a:cs typeface="Arial" charset="0"/>
              </a:rPr>
              <a:t>Ústav živočišné fyziologie a genetiky AV ČR, v. v. .</a:t>
            </a:r>
            <a:endParaRPr lang="cs-CZ" altLang="cs-CZ" sz="1000" dirty="0" smtClean="0">
              <a:solidFill>
                <a:srgbClr val="10253F"/>
              </a:solidFill>
              <a:cs typeface="Arial" charset="0"/>
            </a:endParaRPr>
          </a:p>
          <a:p>
            <a:pPr marL="0" indent="0" algn="ctr">
              <a:spcBef>
                <a:spcPct val="0"/>
              </a:spcBef>
              <a:buFont typeface="Arial" charset="0"/>
              <a:buNone/>
            </a:pPr>
            <a:r>
              <a:rPr lang="cs-CZ" altLang="cs-CZ" b="1" dirty="0" smtClean="0">
                <a:solidFill>
                  <a:srgbClr val="10253F"/>
                </a:solidFill>
                <a:cs typeface="Times New Roman" pitchFamily="18" charset="0"/>
              </a:rPr>
              <a:t>   </a:t>
            </a:r>
            <a:r>
              <a:rPr lang="cs-CZ" altLang="cs-CZ" sz="2800" b="1" dirty="0" smtClean="0">
                <a:solidFill>
                  <a:srgbClr val="10253F"/>
                </a:solidFill>
                <a:cs typeface="Times New Roman" pitchFamily="18" charset="0"/>
              </a:rPr>
              <a:t>            </a:t>
            </a:r>
            <a:r>
              <a:rPr lang="cs-CZ" altLang="cs-CZ" sz="2000" dirty="0" smtClean="0">
                <a:solidFill>
                  <a:srgbClr val="10253F"/>
                </a:solidFill>
                <a:latin typeface="Arial Narrow" pitchFamily="34" charset="0"/>
                <a:cs typeface="Times New Roman" pitchFamily="18" charset="0"/>
              </a:rPr>
              <a:t>Rumburská 89, 277 21 Liběchov, Česká republika</a:t>
            </a:r>
            <a:r>
              <a:rPr lang="cs-CZ" altLang="cs-CZ" sz="1800" b="1" dirty="0" smtClean="0">
                <a:solidFill>
                  <a:srgbClr val="0F243E"/>
                </a:solidFill>
                <a:latin typeface="Arial Narrow" pitchFamily="34" charset="0"/>
                <a:cs typeface="Times New Roman" pitchFamily="18" charset="0"/>
              </a:rPr>
              <a:t>	</a:t>
            </a:r>
            <a:r>
              <a:rPr lang="cs-CZ" altLang="cs-CZ" sz="1200" dirty="0" smtClean="0">
                <a:solidFill>
                  <a:srgbClr val="0F243E"/>
                </a:solidFill>
                <a:latin typeface="Arial Narrow" pitchFamily="34" charset="0"/>
                <a:cs typeface="Times New Roman" pitchFamily="18" charset="0"/>
              </a:rPr>
              <a:t>	</a:t>
            </a:r>
            <a:endParaRPr lang="cs-CZ" altLang="cs-CZ" sz="3600" dirty="0" smtClean="0">
              <a:solidFill>
                <a:srgbClr val="000000"/>
              </a:solidFill>
              <a:cs typeface="Arial" charset="0"/>
            </a:endParaRPr>
          </a:p>
          <a:p>
            <a:pPr marL="0" indent="0" algn="ctr" eaLnBrk="1" hangingPunct="1">
              <a:buFont typeface="Arial" charset="0"/>
              <a:buNone/>
            </a:pPr>
            <a:endParaRPr lang="cs-CZ" altLang="cs-CZ" sz="5400" dirty="0" smtClean="0"/>
          </a:p>
          <a:p>
            <a:pPr marL="0" indent="0" algn="ctr" eaLnBrk="1" hangingPunct="1">
              <a:buFont typeface="Arial" charset="0"/>
              <a:buNone/>
            </a:pPr>
            <a:r>
              <a:rPr lang="cs-CZ" altLang="cs-CZ" sz="2800" dirty="0" smtClean="0">
                <a:solidFill>
                  <a:srgbClr val="10253F"/>
                </a:solidFill>
              </a:rPr>
              <a:t>Jan Kopečný a Michal Kubelka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012161" y="6548438"/>
            <a:ext cx="3114378" cy="30956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229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 name="Obdélník 1"/>
          <p:cNvSpPr/>
          <p:nvPr/>
        </p:nvSpPr>
        <p:spPr>
          <a:xfrm>
            <a:off x="467544" y="117904"/>
            <a:ext cx="8988425" cy="1047750"/>
          </a:xfrm>
          <a:prstGeom prst="rect">
            <a:avLst/>
          </a:prstGeom>
        </p:spPr>
        <p:txBody>
          <a:bodyPr wrap="none">
            <a:spAutoFit/>
          </a:bodyPr>
          <a:lstStyle/>
          <a:p>
            <a:pPr>
              <a:defRPr/>
            </a:pPr>
            <a:r>
              <a:rPr lang="cs-CZ" altLang="cs-CZ" sz="31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100" u="sng" dirty="0">
                <a:solidFill>
                  <a:schemeClr val="tx2">
                    <a:lumMod val="50000"/>
                  </a:schemeClr>
                </a:solidFill>
                <a:latin typeface="Arial" panose="020B0604020202020204" pitchFamily="34" charset="0"/>
                <a:cs typeface="Arial" panose="020B0604020202020204" pitchFamily="34" charset="0"/>
              </a:rPr>
              <a:t>Národní a mezinárodní</a:t>
            </a:r>
          </a:p>
          <a:p>
            <a:pPr>
              <a:defRPr/>
            </a:pPr>
            <a:r>
              <a:rPr lang="cs-CZ" altLang="cs-CZ" sz="3100" dirty="0">
                <a:solidFill>
                  <a:schemeClr val="tx2">
                    <a:lumMod val="50000"/>
                  </a:schemeClr>
                </a:solidFill>
                <a:latin typeface="Arial" panose="020B0604020202020204" pitchFamily="34" charset="0"/>
                <a:cs typeface="Arial" panose="020B0604020202020204" pitchFamily="34" charset="0"/>
              </a:rPr>
              <a:t>                                                               </a:t>
            </a:r>
            <a:r>
              <a:rPr lang="cs-CZ" altLang="cs-CZ" sz="3100" dirty="0" smtClean="0">
                <a:solidFill>
                  <a:schemeClr val="tx2">
                    <a:lumMod val="50000"/>
                  </a:schemeClr>
                </a:solidFill>
                <a:latin typeface="Arial" panose="020B0604020202020204" pitchFamily="34" charset="0"/>
                <a:cs typeface="Arial" panose="020B0604020202020204" pitchFamily="34" charset="0"/>
              </a:rPr>
              <a:t> </a:t>
            </a:r>
            <a:r>
              <a:rPr lang="cs-CZ" altLang="cs-CZ" sz="3100" u="sng" dirty="0">
                <a:solidFill>
                  <a:schemeClr val="tx2">
                    <a:lumMod val="50000"/>
                  </a:schemeClr>
                </a:solidFill>
                <a:latin typeface="Arial" panose="020B0604020202020204" pitchFamily="34" charset="0"/>
                <a:cs typeface="Arial" panose="020B0604020202020204" pitchFamily="34" charset="0"/>
              </a:rPr>
              <a:t>kontext</a:t>
            </a:r>
            <a:r>
              <a:rPr lang="cs-CZ" altLang="cs-CZ" sz="3100" dirty="0">
                <a:solidFill>
                  <a:schemeClr val="tx2">
                    <a:lumMod val="50000"/>
                  </a:schemeClr>
                </a:solidFill>
                <a:latin typeface="Arial" panose="020B0604020202020204" pitchFamily="34" charset="0"/>
                <a:cs typeface="Arial" panose="020B0604020202020204" pitchFamily="34" charset="0"/>
              </a:rPr>
              <a:t>   </a:t>
            </a:r>
            <a:endParaRPr lang="cs-CZ" sz="3100" dirty="0"/>
          </a:p>
        </p:txBody>
      </p:sp>
      <p:graphicFrame>
        <p:nvGraphicFramePr>
          <p:cNvPr id="3" name="Tabulka 2"/>
          <p:cNvGraphicFramePr>
            <a:graphicFrameLocks noGrp="1"/>
          </p:cNvGraphicFramePr>
          <p:nvPr>
            <p:extLst>
              <p:ext uri="{D42A27DB-BD31-4B8C-83A1-F6EECF244321}">
                <p14:modId xmlns:p14="http://schemas.microsoft.com/office/powerpoint/2010/main" val="377145646"/>
              </p:ext>
            </p:extLst>
          </p:nvPr>
        </p:nvGraphicFramePr>
        <p:xfrm>
          <a:off x="899592" y="1916832"/>
          <a:ext cx="7915274" cy="3588070"/>
        </p:xfrm>
        <a:graphic>
          <a:graphicData uri="http://schemas.openxmlformats.org/drawingml/2006/table">
            <a:tbl>
              <a:tblPr firstRow="1" firstCol="1" bandRow="1">
                <a:tableStyleId>{5C22544A-7EE6-4342-B048-85BDC9FD1C3A}</a:tableStyleId>
              </a:tblPr>
              <a:tblGrid>
                <a:gridCol w="1770889"/>
                <a:gridCol w="2158404"/>
                <a:gridCol w="2638989"/>
                <a:gridCol w="1346992"/>
              </a:tblGrid>
              <a:tr h="376238">
                <a:tc>
                  <a:txBody>
                    <a:bodyPr/>
                    <a:lstStyle/>
                    <a:p>
                      <a:pPr>
                        <a:spcAft>
                          <a:spcPts val="0"/>
                        </a:spcAft>
                      </a:pPr>
                      <a:r>
                        <a:rPr lang="cs-CZ" sz="1600" dirty="0">
                          <a:effectLst/>
                        </a:rPr>
                        <a:t> </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dirty="0">
                          <a:effectLst/>
                        </a:rPr>
                        <a:t>Mezinárodní</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Národní</a:t>
                      </a:r>
                      <a:endParaRPr lang="cs-CZ" sz="1600">
                        <a:effectLst/>
                        <a:latin typeface="Calibri"/>
                        <a:ea typeface="Calibri"/>
                        <a:cs typeface="DaunPenh"/>
                      </a:endParaRPr>
                    </a:p>
                  </a:txBody>
                  <a:tcPr marL="68581" marR="68581" marT="0" marB="0"/>
                </a:tc>
                <a:tc>
                  <a:txBody>
                    <a:bodyPr/>
                    <a:lstStyle/>
                    <a:p>
                      <a:pPr algn="ctr">
                        <a:spcAft>
                          <a:spcPts val="0"/>
                        </a:spcAft>
                      </a:pPr>
                      <a:r>
                        <a:rPr lang="cs-CZ" sz="1600">
                          <a:effectLst/>
                        </a:rPr>
                        <a:t>Podíl v ústavu</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Mikrobiologie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Uznávaní  </a:t>
                      </a:r>
                      <a:endParaRPr lang="cs-CZ" sz="1600" dirty="0">
                        <a:effectLst/>
                        <a:latin typeface="Calibri"/>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Uznávaní  </a:t>
                      </a:r>
                      <a:endParaRPr lang="cs-CZ" sz="1600" dirty="0" smtClean="0">
                        <a:effectLst/>
                        <a:latin typeface="+mn-lt"/>
                        <a:ea typeface="Calibri"/>
                        <a:cs typeface="DaunPenh"/>
                      </a:endParaRPr>
                    </a:p>
                  </a:txBody>
                  <a:tcPr marL="68581" marR="68581" marT="0" marB="0"/>
                </a:tc>
                <a:tc>
                  <a:txBody>
                    <a:bodyPr/>
                    <a:lstStyle/>
                    <a:p>
                      <a:pPr algn="ctr">
                        <a:spcAft>
                          <a:spcPts val="0"/>
                        </a:spcAft>
                      </a:pPr>
                      <a:r>
                        <a:rPr lang="cs-CZ" sz="1600">
                          <a:effectLst/>
                        </a:rPr>
                        <a:t>15,3</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Biochemie z. b,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Viditelní a respektovaní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latin typeface="Calibri"/>
                          <a:ea typeface="Calibri"/>
                          <a:cs typeface="DaunPenh"/>
                        </a:rPr>
                        <a:t>Významní</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9,6</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Embryologie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Mnoho spoluprací a návštěv, viditelní</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Uznávaní vedoucí v oboru</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12,6</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ExAM</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Prasečí</a:t>
                      </a:r>
                      <a:r>
                        <a:rPr lang="cs-CZ" sz="1600" baseline="0" dirty="0" smtClean="0">
                          <a:effectLst/>
                        </a:rPr>
                        <a:t> </a:t>
                      </a:r>
                      <a:r>
                        <a:rPr lang="cs-CZ" sz="1600" dirty="0">
                          <a:effectLst/>
                        </a:rPr>
                        <a:t> </a:t>
                      </a:r>
                      <a:r>
                        <a:rPr lang="cs-CZ" sz="1600" dirty="0" smtClean="0">
                          <a:effectLst/>
                        </a:rPr>
                        <a:t>model je částečně vnímán mezinárodně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 národním měřítku je model unikátní.</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34,2</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Evoluční biologie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Viditelní a respektovaní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a:effectLst/>
                        </a:rPr>
                        <a:t> </a:t>
                      </a:r>
                      <a:r>
                        <a:rPr lang="cs-CZ" sz="1600" dirty="0" smtClean="0">
                          <a:effectLst/>
                        </a:rPr>
                        <a:t>V</a:t>
                      </a:r>
                      <a:r>
                        <a:rPr lang="cs-CZ" sz="1600" dirty="0" smtClean="0">
                          <a:effectLst/>
                          <a:latin typeface="+mn-lt"/>
                          <a:ea typeface="Calibri"/>
                          <a:cs typeface="DaunPenh"/>
                        </a:rPr>
                        <a:t>ýznamní</a:t>
                      </a:r>
                      <a:endParaRPr lang="cs-CZ" sz="1600" dirty="0">
                        <a:effectLst/>
                        <a:latin typeface="+mn-lt"/>
                        <a:ea typeface="Calibri"/>
                        <a:cs typeface="DaunPenh"/>
                      </a:endParaRPr>
                    </a:p>
                  </a:txBody>
                  <a:tcPr marL="68581" marR="68581" marT="0" marB="0"/>
                </a:tc>
                <a:tc>
                  <a:txBody>
                    <a:bodyPr/>
                    <a:lstStyle/>
                    <a:p>
                      <a:pPr algn="ctr">
                        <a:spcAft>
                          <a:spcPts val="0"/>
                        </a:spcAft>
                      </a:pPr>
                      <a:r>
                        <a:rPr lang="cs-CZ" sz="1600">
                          <a:effectLst/>
                        </a:rPr>
                        <a:t>21,2</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Vývojová </a:t>
                      </a:r>
                      <a:r>
                        <a:rPr lang="cs-CZ" sz="1600" dirty="0" smtClean="0">
                          <a:effectLst/>
                        </a:rPr>
                        <a:t>genetika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Uznávaní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a:effectLst/>
                        </a:rPr>
                        <a:t> </a:t>
                      </a:r>
                      <a:r>
                        <a:rPr lang="cs-CZ" sz="1600" dirty="0" smtClean="0">
                          <a:effectLst/>
                        </a:rPr>
                        <a:t>Uznávaní </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7,1</a:t>
                      </a:r>
                      <a:endParaRPr lang="cs-CZ" sz="1600">
                        <a:effectLst/>
                        <a:latin typeface="Calibri"/>
                        <a:ea typeface="Calibri"/>
                        <a:cs typeface="DaunPenh"/>
                      </a:endParaRPr>
                    </a:p>
                  </a:txBody>
                  <a:tcPr marL="68581" marR="68581" marT="0" marB="0"/>
                </a:tc>
              </a:tr>
              <a:tr h="376238">
                <a:tc>
                  <a:txBody>
                    <a:bodyPr/>
                    <a:lstStyle/>
                    <a:p>
                      <a:pPr algn="ctr">
                        <a:spcAft>
                          <a:spcPts val="0"/>
                        </a:spcAft>
                      </a:pPr>
                      <a:r>
                        <a:rPr lang="cs-CZ" sz="1600" dirty="0">
                          <a:effectLst/>
                        </a:rPr>
                        <a:t>ÚŽFG celkem:</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Hodně spoluprací  laboratoří</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a:effectLst/>
                        </a:rPr>
                        <a:t> </a:t>
                      </a:r>
                      <a:r>
                        <a:rPr lang="cs-CZ" sz="1600" dirty="0" smtClean="0">
                          <a:effectLst/>
                        </a:rPr>
                        <a:t>Uznávaní</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dirty="0">
                          <a:effectLst/>
                        </a:rPr>
                        <a:t>100</a:t>
                      </a:r>
                      <a:endParaRPr lang="cs-CZ" sz="1600" dirty="0">
                        <a:effectLst/>
                        <a:latin typeface="Calibri"/>
                        <a:ea typeface="Calibri"/>
                        <a:cs typeface="DaunPenh"/>
                      </a:endParaRPr>
                    </a:p>
                  </a:txBody>
                  <a:tcPr marL="68581" marR="68581" marT="0" marB="0"/>
                </a:tc>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5868145" y="6548438"/>
            <a:ext cx="3258394" cy="30956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331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331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228600"/>
            <a:ext cx="8670925" cy="1077913"/>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Vitalita, udržitelnost</a:t>
            </a:r>
            <a:r>
              <a:rPr lang="cs-CZ" altLang="cs-CZ" sz="3200" dirty="0">
                <a:solidFill>
                  <a:schemeClr val="tx2">
                    <a:lumMod val="50000"/>
                  </a:schemeClr>
                </a:solidFill>
                <a:latin typeface="Arial" panose="020B0604020202020204" pitchFamily="34" charset="0"/>
                <a:cs typeface="Arial" panose="020B0604020202020204" pitchFamily="34" charset="0"/>
              </a:rPr>
              <a:t> </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perspektiva</a:t>
            </a:r>
            <a:endParaRPr lang="cs-CZ" sz="3200" u="sng" dirty="0"/>
          </a:p>
        </p:txBody>
      </p:sp>
      <p:graphicFrame>
        <p:nvGraphicFramePr>
          <p:cNvPr id="3" name="Tabulka 2"/>
          <p:cNvGraphicFramePr>
            <a:graphicFrameLocks noGrp="1"/>
          </p:cNvGraphicFramePr>
          <p:nvPr>
            <p:extLst>
              <p:ext uri="{D42A27DB-BD31-4B8C-83A1-F6EECF244321}">
                <p14:modId xmlns:p14="http://schemas.microsoft.com/office/powerpoint/2010/main" val="344477651"/>
              </p:ext>
            </p:extLst>
          </p:nvPr>
        </p:nvGraphicFramePr>
        <p:xfrm>
          <a:off x="827088" y="1493838"/>
          <a:ext cx="7775575" cy="4322684"/>
        </p:xfrm>
        <a:graphic>
          <a:graphicData uri="http://schemas.openxmlformats.org/drawingml/2006/table">
            <a:tbl>
              <a:tblPr firstRow="1" firstCol="1" bandRow="1">
                <a:tableStyleId>{5C22544A-7EE6-4342-B048-85BDC9FD1C3A}</a:tableStyleId>
              </a:tblPr>
              <a:tblGrid>
                <a:gridCol w="1739634"/>
                <a:gridCol w="1789254"/>
                <a:gridCol w="1944216"/>
                <a:gridCol w="2302471"/>
              </a:tblGrid>
              <a:tr h="355402">
                <a:tc>
                  <a:txBody>
                    <a:bodyPr/>
                    <a:lstStyle/>
                    <a:p>
                      <a:pPr>
                        <a:spcAft>
                          <a:spcPts val="0"/>
                        </a:spcAft>
                      </a:pPr>
                      <a:r>
                        <a:rPr lang="cs-CZ" sz="1600" dirty="0">
                          <a:effectLst/>
                        </a:rPr>
                        <a:t> </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Vitalita</a:t>
                      </a:r>
                      <a:endParaRPr lang="cs-CZ" sz="1600">
                        <a:effectLst/>
                        <a:latin typeface="Calibri"/>
                        <a:ea typeface="Calibri"/>
                        <a:cs typeface="DaunPenh"/>
                      </a:endParaRPr>
                    </a:p>
                  </a:txBody>
                  <a:tcPr marL="68581" marR="68581" marT="0" marB="0"/>
                </a:tc>
                <a:tc>
                  <a:txBody>
                    <a:bodyPr/>
                    <a:lstStyle/>
                    <a:p>
                      <a:pPr algn="ctr">
                        <a:spcAft>
                          <a:spcPts val="0"/>
                        </a:spcAft>
                      </a:pPr>
                      <a:r>
                        <a:rPr lang="cs-CZ" sz="1600" dirty="0">
                          <a:effectLst/>
                        </a:rPr>
                        <a:t>Udržitelnost</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Perspektiva</a:t>
                      </a:r>
                      <a:endParaRPr lang="cs-CZ" sz="160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Mikrobiologie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Dobrá personální struktura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Získat nové </a:t>
                      </a:r>
                      <a:r>
                        <a:rPr lang="cs-CZ" sz="1600" dirty="0" err="1" smtClean="0">
                          <a:effectLst/>
                        </a:rPr>
                        <a:t>postdoky</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Dobrá, udržovat kontakt s mezinárodními</a:t>
                      </a:r>
                      <a:r>
                        <a:rPr lang="cs-CZ" sz="1600" baseline="0" dirty="0" smtClean="0">
                          <a:effectLst/>
                        </a:rPr>
                        <a:t> partnery</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Biochemie z. b,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Dostatek grantů </a:t>
                      </a:r>
                      <a:endParaRPr lang="cs-CZ" sz="1600" dirty="0">
                        <a:effectLst/>
                        <a:latin typeface="+mn-lt"/>
                        <a:ea typeface="Calibri"/>
                        <a:cs typeface="DaunPenh"/>
                      </a:endParaRPr>
                    </a:p>
                  </a:txBody>
                  <a:tcPr marL="68581" marR="68581" marT="0" marB="0"/>
                </a:tc>
                <a:tc>
                  <a:txBody>
                    <a:bodyPr/>
                    <a:lstStyle/>
                    <a:p>
                      <a:pPr>
                        <a:spcAft>
                          <a:spcPts val="0"/>
                        </a:spcAft>
                      </a:pPr>
                      <a:r>
                        <a:rPr lang="cs-CZ" sz="1600" dirty="0" smtClean="0">
                          <a:effectLst/>
                        </a:rPr>
                        <a:t>Silná témata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Velmi dobrá</a:t>
                      </a:r>
                      <a:r>
                        <a:rPr lang="cs-CZ" sz="1600" dirty="0">
                          <a:effectLst/>
                        </a:rPr>
                        <a:t> </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Embryologie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Dostatek českých grantů </a:t>
                      </a:r>
                      <a:endParaRPr lang="cs-CZ" sz="1600" dirty="0">
                        <a:effectLst/>
                        <a:latin typeface="+mn-lt"/>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Velmi dobrá </a:t>
                      </a:r>
                      <a:endParaRPr lang="cs-CZ" sz="1600" dirty="0" smtClean="0">
                        <a:effectLst/>
                        <a:latin typeface="+mn-lt"/>
                        <a:ea typeface="Calibri"/>
                        <a:cs typeface="DaunPenh"/>
                      </a:endParaRPr>
                    </a:p>
                    <a:p>
                      <a:endParaRPr lang="cs-CZ" dirty="0"/>
                    </a:p>
                  </a:txBody>
                  <a:tcPr marL="68581" marR="68581" marT="0" marB="0"/>
                </a:tc>
                <a:tc>
                  <a:txBody>
                    <a:bodyPr/>
                    <a:lstStyle/>
                    <a:p>
                      <a:pPr>
                        <a:spcAft>
                          <a:spcPts val="0"/>
                        </a:spcAft>
                      </a:pPr>
                      <a:r>
                        <a:rPr lang="cs-CZ" sz="1600" dirty="0" smtClean="0">
                          <a:effectLst/>
                        </a:rPr>
                        <a:t>Velmi dobrá</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ExAM</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Pochybují o možné</a:t>
                      </a:r>
                      <a:r>
                        <a:rPr lang="cs-CZ" sz="1600" baseline="0" dirty="0" smtClean="0">
                          <a:effectLst/>
                        </a:rPr>
                        <a:t> spolupráci jednotlivých laboratoří</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Pochybují o možné</a:t>
                      </a:r>
                      <a:r>
                        <a:rPr lang="cs-CZ" sz="1600" baseline="0" dirty="0" smtClean="0">
                          <a:effectLst/>
                        </a:rPr>
                        <a:t> udržitelnosti celého projektu  PIGMOD</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Doporučují</a:t>
                      </a:r>
                      <a:r>
                        <a:rPr lang="cs-CZ" sz="1600" baseline="0" dirty="0" smtClean="0">
                          <a:effectLst/>
                        </a:rPr>
                        <a:t> vyšší specializaci Centra PIGMOD</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Evoluční biologie</a:t>
                      </a:r>
                      <a:endParaRPr lang="cs-CZ" sz="1600" dirty="0">
                        <a:effectLst/>
                        <a:latin typeface="Calibri"/>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Dobrá personální struktura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Dostatek grantů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Vynikající, mnoho ocenění</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Vývojová </a:t>
                      </a:r>
                      <a:r>
                        <a:rPr lang="cs-CZ" sz="1600" dirty="0" smtClean="0">
                          <a:effectLst/>
                        </a:rPr>
                        <a:t>genetika</a:t>
                      </a:r>
                      <a:endParaRPr lang="cs-CZ" sz="1600" dirty="0">
                        <a:effectLst/>
                        <a:latin typeface="Calibri"/>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effectLst/>
                        </a:rPr>
                        <a:t>D</a:t>
                      </a:r>
                      <a:r>
                        <a:rPr lang="cs-CZ" sz="1600" dirty="0" smtClean="0">
                          <a:effectLst/>
                        </a:rPr>
                        <a:t>obrá personální struktura</a:t>
                      </a:r>
                      <a:endParaRPr lang="cs-CZ" sz="1600" dirty="0" smtClean="0">
                        <a:effectLst/>
                        <a:latin typeface="+mn-lt"/>
                        <a:ea typeface="Calibri"/>
                        <a:cs typeface="DaunPenh"/>
                      </a:endParaRPr>
                    </a:p>
                  </a:txBody>
                  <a:tcPr marL="68581" marR="68581" marT="0" marB="0"/>
                </a:tc>
                <a:tc>
                  <a:txBody>
                    <a:bodyPr/>
                    <a:lstStyle/>
                    <a:p>
                      <a:pPr>
                        <a:spcAft>
                          <a:spcPts val="0"/>
                        </a:spcAft>
                      </a:pPr>
                      <a:r>
                        <a:rPr lang="cs-CZ" sz="1600" dirty="0" smtClean="0">
                          <a:effectLst/>
                        </a:rPr>
                        <a:t>Nový vedoucí laboratoře</a:t>
                      </a:r>
                      <a:r>
                        <a:rPr lang="cs-CZ" sz="1600" dirty="0">
                          <a:effectLst/>
                        </a:rPr>
                        <a:t> </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Dostatek schůdných cílů</a:t>
                      </a:r>
                      <a:r>
                        <a:rPr lang="cs-CZ" sz="1600" dirty="0">
                          <a:effectLst/>
                        </a:rPr>
                        <a:t> </a:t>
                      </a:r>
                      <a:endParaRPr lang="cs-CZ" sz="1600" dirty="0">
                        <a:effectLst/>
                        <a:latin typeface="Calibri"/>
                        <a:ea typeface="Calibri"/>
                        <a:cs typeface="DaunPenh"/>
                      </a:endParaRPr>
                    </a:p>
                  </a:txBody>
                  <a:tcPr marL="68581" marR="68581" marT="0" marB="0"/>
                </a:tc>
              </a:tr>
              <a:tr h="355402">
                <a:tc>
                  <a:txBody>
                    <a:bodyPr/>
                    <a:lstStyle/>
                    <a:p>
                      <a:pPr algn="ctr">
                        <a:spcAft>
                          <a:spcPts val="0"/>
                        </a:spcAft>
                      </a:pPr>
                      <a:r>
                        <a:rPr lang="cs-CZ" sz="1600" dirty="0">
                          <a:effectLst/>
                        </a:rPr>
                        <a:t>ÚŽFG celkem:</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Většinou optimální věková struktura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latin typeface="Calibri"/>
                          <a:ea typeface="Calibri"/>
                          <a:cs typeface="DaunPenh"/>
                        </a:rPr>
                        <a:t>Dobré spolupráce</a:t>
                      </a:r>
                      <a:endParaRPr lang="cs-CZ" sz="1600" dirty="0">
                        <a:effectLst/>
                        <a:latin typeface="Calibri"/>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Dobré předpoklady do budoucna.</a:t>
                      </a:r>
                      <a:endParaRPr lang="cs-CZ" sz="1600" dirty="0" smtClean="0">
                        <a:effectLst/>
                        <a:latin typeface="+mn-lt"/>
                        <a:ea typeface="Calibri"/>
                        <a:cs typeface="DaunPenh"/>
                      </a:endParaRPr>
                    </a:p>
                    <a:p>
                      <a:pPr>
                        <a:spcAft>
                          <a:spcPts val="0"/>
                        </a:spcAft>
                      </a:pPr>
                      <a:endParaRPr lang="cs-CZ" sz="1100" dirty="0">
                        <a:effectLst/>
                        <a:latin typeface="Calibri"/>
                        <a:ea typeface="Calibri"/>
                        <a:cs typeface="DaunPenh"/>
                      </a:endParaRPr>
                    </a:p>
                  </a:txBody>
                  <a:tcPr marL="68581" marR="68581" marT="0" marB="0"/>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434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4342"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228600"/>
            <a:ext cx="8562975" cy="1077913"/>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Strategie a záměry</a:t>
            </a:r>
            <a:r>
              <a:rPr lang="cs-CZ" altLang="cs-CZ" sz="3200" dirty="0">
                <a:solidFill>
                  <a:schemeClr val="tx2">
                    <a:lumMod val="50000"/>
                  </a:schemeClr>
                </a:solidFill>
                <a:latin typeface="Arial" panose="020B0604020202020204" pitchFamily="34" charset="0"/>
                <a:cs typeface="Arial" panose="020B0604020202020204" pitchFamily="34" charset="0"/>
              </a:rPr>
              <a:t> </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do budoucnosti</a:t>
            </a:r>
            <a:endParaRPr lang="cs-CZ" sz="3200" u="sng" dirty="0"/>
          </a:p>
        </p:txBody>
      </p:sp>
      <p:graphicFrame>
        <p:nvGraphicFramePr>
          <p:cNvPr id="3" name="Tabulka 2"/>
          <p:cNvGraphicFramePr>
            <a:graphicFrameLocks noGrp="1"/>
          </p:cNvGraphicFramePr>
          <p:nvPr>
            <p:extLst>
              <p:ext uri="{D42A27DB-BD31-4B8C-83A1-F6EECF244321}">
                <p14:modId xmlns:p14="http://schemas.microsoft.com/office/powerpoint/2010/main" val="2841816882"/>
              </p:ext>
            </p:extLst>
          </p:nvPr>
        </p:nvGraphicFramePr>
        <p:xfrm>
          <a:off x="827088" y="1493838"/>
          <a:ext cx="7848600" cy="4113108"/>
        </p:xfrm>
        <a:graphic>
          <a:graphicData uri="http://schemas.openxmlformats.org/drawingml/2006/table">
            <a:tbl>
              <a:tblPr firstRow="1" firstCol="1" bandRow="1">
                <a:tableStyleId>{5C22544A-7EE6-4342-B048-85BDC9FD1C3A}</a:tableStyleId>
              </a:tblPr>
              <a:tblGrid>
                <a:gridCol w="1755972"/>
                <a:gridCol w="2808046"/>
                <a:gridCol w="3284582"/>
              </a:tblGrid>
              <a:tr h="331986">
                <a:tc>
                  <a:txBody>
                    <a:bodyPr/>
                    <a:lstStyle/>
                    <a:p>
                      <a:pPr>
                        <a:spcAft>
                          <a:spcPts val="0"/>
                        </a:spcAft>
                      </a:pPr>
                      <a:r>
                        <a:rPr lang="cs-CZ" sz="1600" dirty="0">
                          <a:effectLst/>
                        </a:rPr>
                        <a:t> </a:t>
                      </a:r>
                      <a:endParaRPr lang="cs-CZ" sz="1600" dirty="0">
                        <a:effectLst/>
                        <a:latin typeface="Calibri"/>
                        <a:ea typeface="Calibri"/>
                        <a:cs typeface="DaunPenh"/>
                      </a:endParaRPr>
                    </a:p>
                  </a:txBody>
                  <a:tcPr marL="68578" marR="68578" marT="0" marB="0"/>
                </a:tc>
                <a:tc>
                  <a:txBody>
                    <a:bodyPr/>
                    <a:lstStyle/>
                    <a:p>
                      <a:pPr algn="ctr">
                        <a:spcAft>
                          <a:spcPts val="0"/>
                        </a:spcAft>
                      </a:pPr>
                      <a:r>
                        <a:rPr lang="cs-CZ" sz="1600">
                          <a:effectLst/>
                        </a:rPr>
                        <a:t>Strategie do budoucna</a:t>
                      </a:r>
                      <a:endParaRPr lang="cs-CZ" sz="1600">
                        <a:effectLst/>
                        <a:latin typeface="Calibri"/>
                        <a:ea typeface="Calibri"/>
                        <a:cs typeface="DaunPenh"/>
                      </a:endParaRPr>
                    </a:p>
                  </a:txBody>
                  <a:tcPr marL="68578" marR="68578" marT="0" marB="0"/>
                </a:tc>
                <a:tc>
                  <a:txBody>
                    <a:bodyPr/>
                    <a:lstStyle/>
                    <a:p>
                      <a:pPr algn="ctr">
                        <a:spcAft>
                          <a:spcPts val="0"/>
                        </a:spcAft>
                      </a:pPr>
                      <a:r>
                        <a:rPr lang="cs-CZ" sz="1600">
                          <a:effectLst/>
                        </a:rPr>
                        <a:t>Záměry</a:t>
                      </a:r>
                      <a:endParaRPr lang="cs-CZ" sz="1600">
                        <a:effectLst/>
                        <a:latin typeface="Calibri"/>
                        <a:ea typeface="Calibri"/>
                        <a:cs typeface="DaunPenh"/>
                      </a:endParaRPr>
                    </a:p>
                  </a:txBody>
                  <a:tcPr marL="68578" marR="68578" marT="0" marB="0"/>
                </a:tc>
              </a:tr>
              <a:tr h="523056">
                <a:tc>
                  <a:txBody>
                    <a:bodyPr/>
                    <a:lstStyle/>
                    <a:p>
                      <a:pPr algn="ctr">
                        <a:spcAft>
                          <a:spcPts val="0"/>
                        </a:spcAft>
                      </a:pPr>
                      <a:r>
                        <a:rPr lang="cs-CZ" sz="1600" dirty="0">
                          <a:effectLst/>
                        </a:rPr>
                        <a:t>Mikrobiologie</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err="1" smtClean="0">
                          <a:effectLst/>
                        </a:rPr>
                        <a:t>metabolomika</a:t>
                      </a:r>
                      <a:r>
                        <a:rPr lang="cs-CZ" sz="1600" dirty="0" smtClean="0">
                          <a:effectLst/>
                        </a:rPr>
                        <a:t> a funkční</a:t>
                      </a:r>
                      <a:r>
                        <a:rPr lang="cs-CZ" sz="1600" baseline="0" dirty="0" smtClean="0">
                          <a:effectLst/>
                        </a:rPr>
                        <a:t> </a:t>
                      </a:r>
                      <a:r>
                        <a:rPr lang="cs-CZ" sz="1600" baseline="0" dirty="0" err="1" smtClean="0">
                          <a:effectLst/>
                        </a:rPr>
                        <a:t>proteomika</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Mezinárodní</a:t>
                      </a:r>
                      <a:r>
                        <a:rPr lang="cs-CZ" sz="1600" baseline="0" dirty="0" smtClean="0">
                          <a:effectLst/>
                        </a:rPr>
                        <a:t> především evropské projekty</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dirty="0">
                          <a:effectLst/>
                        </a:rPr>
                        <a:t>Biochemie z. </a:t>
                      </a:r>
                      <a:r>
                        <a:rPr lang="cs-CZ" sz="1600" dirty="0" smtClean="0">
                          <a:effectLst/>
                        </a:rPr>
                        <a:t>b.</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Aneuploidie a změny morfologie </a:t>
                      </a:r>
                      <a:r>
                        <a:rPr lang="cs-CZ" sz="1600" dirty="0" err="1" smtClean="0">
                          <a:effectLst/>
                        </a:rPr>
                        <a:t>preimplantačních</a:t>
                      </a:r>
                      <a:r>
                        <a:rPr lang="cs-CZ" sz="1600" dirty="0" smtClean="0">
                          <a:effectLst/>
                        </a:rPr>
                        <a:t> embryí</a:t>
                      </a:r>
                      <a:r>
                        <a:rPr lang="cs-CZ" sz="1600" dirty="0">
                          <a:effectLst/>
                        </a:rPr>
                        <a:t> </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Pokračování stejnými</a:t>
                      </a:r>
                      <a:r>
                        <a:rPr lang="cs-CZ" sz="1600" baseline="0" dirty="0" smtClean="0">
                          <a:effectLst/>
                        </a:rPr>
                        <a:t> způsoby</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dirty="0">
                          <a:effectLst/>
                        </a:rPr>
                        <a:t>Embryologie</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Široký</a:t>
                      </a:r>
                      <a:r>
                        <a:rPr lang="cs-CZ" sz="1600" baseline="0" dirty="0" smtClean="0">
                          <a:effectLst/>
                        </a:rPr>
                        <a:t> záběr týmu zúžit, získat větší granty</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a:effectLst/>
                        </a:rPr>
                        <a:t> </a:t>
                      </a:r>
                      <a:r>
                        <a:rPr lang="cs-CZ" sz="1600" dirty="0" smtClean="0">
                          <a:effectLst/>
                        </a:rPr>
                        <a:t>Pokračovat na zúženém</a:t>
                      </a:r>
                      <a:r>
                        <a:rPr lang="cs-CZ" sz="1600" baseline="0" dirty="0" smtClean="0">
                          <a:effectLst/>
                        </a:rPr>
                        <a:t> zaměření</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dirty="0">
                          <a:effectLst/>
                        </a:rPr>
                        <a:t>ExAM</a:t>
                      </a:r>
                      <a:endParaRPr lang="cs-CZ" sz="1600" dirty="0">
                        <a:effectLst/>
                        <a:latin typeface="Calibri"/>
                        <a:ea typeface="Calibri"/>
                        <a:cs typeface="DaunPenh"/>
                      </a:endParaRPr>
                    </a:p>
                  </a:txBody>
                  <a:tcPr marL="68578" marR="6857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Komise doporučuje</a:t>
                      </a:r>
                      <a:r>
                        <a:rPr lang="cs-CZ" sz="1600" baseline="0" dirty="0" smtClean="0">
                          <a:effectLst/>
                        </a:rPr>
                        <a:t> vyšší specializaci Centra PIGMOD a provázání s klinickým výzkumem</a:t>
                      </a:r>
                      <a:endParaRPr lang="cs-CZ" sz="1600" dirty="0" smtClean="0">
                        <a:effectLst/>
                        <a:latin typeface="+mn-lt"/>
                        <a:ea typeface="Calibri"/>
                        <a:cs typeface="DaunPenh"/>
                      </a:endParaRPr>
                    </a:p>
                  </a:txBody>
                  <a:tcPr marL="68578" marR="68578" marT="0" marB="0"/>
                </a:tc>
                <a:tc>
                  <a:txBody>
                    <a:bodyPr/>
                    <a:lstStyle/>
                    <a:p>
                      <a:pPr>
                        <a:spcAft>
                          <a:spcPts val="0"/>
                        </a:spcAft>
                      </a:pPr>
                      <a:r>
                        <a:rPr lang="cs-CZ" sz="1600" dirty="0">
                          <a:effectLst/>
                        </a:rPr>
                        <a:t> </a:t>
                      </a:r>
                      <a:r>
                        <a:rPr lang="cs-CZ" sz="1600" dirty="0" smtClean="0">
                          <a:effectLst/>
                        </a:rPr>
                        <a:t>Centrum se chce zaměřit na modely dalších</a:t>
                      </a:r>
                      <a:r>
                        <a:rPr lang="cs-CZ" sz="1600" baseline="0" dirty="0" smtClean="0">
                          <a:effectLst/>
                        </a:rPr>
                        <a:t> chorob.  </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dirty="0">
                          <a:effectLst/>
                        </a:rPr>
                        <a:t>Evoluční biologie</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pokračování</a:t>
                      </a:r>
                      <a:r>
                        <a:rPr lang="cs-CZ" sz="1600" baseline="0" dirty="0" smtClean="0">
                          <a:effectLst/>
                        </a:rPr>
                        <a:t> studia, asexuální rozmnožování, </a:t>
                      </a:r>
                      <a:r>
                        <a:rPr lang="cs-CZ" sz="1600" baseline="0" dirty="0" err="1" smtClean="0">
                          <a:effectLst/>
                        </a:rPr>
                        <a:t>fylogenomika</a:t>
                      </a:r>
                      <a:r>
                        <a:rPr lang="cs-CZ" sz="1600" baseline="0" dirty="0" smtClean="0">
                          <a:effectLst/>
                        </a:rPr>
                        <a:t>, </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Globální změny počasí, domestikace ryb</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dirty="0">
                          <a:effectLst/>
                        </a:rPr>
                        <a:t>Vývojová </a:t>
                      </a:r>
                      <a:r>
                        <a:rPr lang="cs-CZ" sz="1600" dirty="0" smtClean="0">
                          <a:effectLst/>
                        </a:rPr>
                        <a:t>genetika</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Chybí ambiciózní cíle</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smtClean="0">
                          <a:effectLst/>
                        </a:rPr>
                        <a:t>Noví </a:t>
                      </a:r>
                      <a:r>
                        <a:rPr lang="cs-CZ" sz="1600" dirty="0" err="1" smtClean="0">
                          <a:effectLst/>
                        </a:rPr>
                        <a:t>postdoci</a:t>
                      </a:r>
                      <a:r>
                        <a:rPr lang="cs-CZ" sz="1600" dirty="0" smtClean="0">
                          <a:effectLst/>
                        </a:rPr>
                        <a:t> </a:t>
                      </a:r>
                      <a:r>
                        <a:rPr lang="cs-CZ" sz="1600" dirty="0">
                          <a:effectLst/>
                        </a:rPr>
                        <a:t> </a:t>
                      </a:r>
                      <a:endParaRPr lang="cs-CZ" sz="1600" dirty="0">
                        <a:effectLst/>
                        <a:latin typeface="Calibri"/>
                        <a:ea typeface="Calibri"/>
                        <a:cs typeface="DaunPenh"/>
                      </a:endParaRPr>
                    </a:p>
                  </a:txBody>
                  <a:tcPr marL="68578" marR="68578" marT="0" marB="0"/>
                </a:tc>
              </a:tr>
              <a:tr h="331986">
                <a:tc>
                  <a:txBody>
                    <a:bodyPr/>
                    <a:lstStyle/>
                    <a:p>
                      <a:pPr algn="ctr">
                        <a:spcAft>
                          <a:spcPts val="0"/>
                        </a:spcAft>
                      </a:pPr>
                      <a:r>
                        <a:rPr lang="cs-CZ" sz="1600">
                          <a:effectLst/>
                        </a:rPr>
                        <a:t>ÚŽFG celkem:</a:t>
                      </a:r>
                      <a:endParaRPr lang="cs-CZ" sz="1600">
                        <a:effectLst/>
                        <a:latin typeface="Calibri"/>
                        <a:ea typeface="Calibri"/>
                        <a:cs typeface="DaunPenh"/>
                      </a:endParaRPr>
                    </a:p>
                  </a:txBody>
                  <a:tcPr marL="68578" marR="68578" marT="0" marB="0"/>
                </a:tc>
                <a:tc>
                  <a:txBody>
                    <a:bodyPr/>
                    <a:lstStyle/>
                    <a:p>
                      <a:pPr>
                        <a:spcAft>
                          <a:spcPts val="0"/>
                        </a:spcAft>
                      </a:pPr>
                      <a:r>
                        <a:rPr lang="cs-CZ" sz="1600" dirty="0" smtClean="0">
                          <a:effectLst/>
                        </a:rPr>
                        <a:t>Dobrá stávající strategie</a:t>
                      </a:r>
                    </a:p>
                    <a:p>
                      <a:pPr>
                        <a:spcAft>
                          <a:spcPts val="0"/>
                        </a:spcAft>
                      </a:pPr>
                      <a:r>
                        <a:rPr lang="cs-CZ" sz="1600" dirty="0" err="1" smtClean="0">
                          <a:effectLst/>
                          <a:latin typeface="Calibri"/>
                          <a:ea typeface="Calibri"/>
                          <a:cs typeface="DaunPenh"/>
                        </a:rPr>
                        <a:t>Omicsové</a:t>
                      </a:r>
                      <a:r>
                        <a:rPr lang="cs-CZ" sz="1600" dirty="0" smtClean="0">
                          <a:effectLst/>
                          <a:latin typeface="Calibri"/>
                          <a:ea typeface="Calibri"/>
                          <a:cs typeface="DaunPenh"/>
                        </a:rPr>
                        <a:t> technologie a </a:t>
                      </a:r>
                      <a:r>
                        <a:rPr lang="cs-CZ" sz="1600" dirty="0" err="1" smtClean="0">
                          <a:effectLst/>
                          <a:latin typeface="Calibri"/>
                          <a:ea typeface="Calibri"/>
                          <a:cs typeface="DaunPenh"/>
                        </a:rPr>
                        <a:t>transkriptomika</a:t>
                      </a:r>
                      <a:endParaRPr lang="cs-CZ" sz="1600" dirty="0">
                        <a:effectLst/>
                        <a:latin typeface="Calibri"/>
                        <a:ea typeface="Calibri"/>
                        <a:cs typeface="DaunPenh"/>
                      </a:endParaRPr>
                    </a:p>
                  </a:txBody>
                  <a:tcPr marL="68578" marR="68578" marT="0" marB="0"/>
                </a:tc>
                <a:tc>
                  <a:txBody>
                    <a:bodyPr/>
                    <a:lstStyle/>
                    <a:p>
                      <a:pPr>
                        <a:spcAft>
                          <a:spcPts val="0"/>
                        </a:spcAft>
                      </a:pPr>
                      <a:r>
                        <a:rPr lang="cs-CZ" sz="1600" dirty="0">
                          <a:effectLst/>
                        </a:rPr>
                        <a:t> </a:t>
                      </a:r>
                      <a:r>
                        <a:rPr lang="cs-CZ" sz="1600" dirty="0" smtClean="0">
                          <a:effectLst/>
                        </a:rPr>
                        <a:t>Zahraniční poradní </a:t>
                      </a:r>
                      <a:r>
                        <a:rPr lang="cs-CZ" sz="1600" baseline="0" dirty="0" smtClean="0">
                          <a:effectLst/>
                        </a:rPr>
                        <a:t>skupina</a:t>
                      </a:r>
                      <a:endParaRPr lang="cs-CZ" sz="1600" dirty="0">
                        <a:effectLst/>
                        <a:latin typeface="Calibri"/>
                        <a:ea typeface="Calibri"/>
                        <a:cs typeface="DaunPenh"/>
                      </a:endParaRPr>
                    </a:p>
                  </a:txBody>
                  <a:tcPr marL="68578" marR="68578" marT="0" marB="0"/>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843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843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dirty="0">
                <a:solidFill>
                  <a:srgbClr val="000000"/>
                </a:solidFill>
                <a:latin typeface="Arial Narrow" pitchFamily="34" charset="0"/>
                <a:ea typeface="Times New Roman" pitchFamily="18" charset="0"/>
              </a:rPr>
              <a:t>	                      </a:t>
            </a:r>
            <a:endParaRPr lang="cs-CZ" altLang="cs-CZ" sz="1800" dirty="0">
              <a:solidFill>
                <a:srgbClr val="000000"/>
              </a:solidFill>
              <a:latin typeface="Arial" charset="0"/>
              <a:ea typeface="Times New Roman" pitchFamily="18" charset="0"/>
            </a:endParaRPr>
          </a:p>
        </p:txBody>
      </p:sp>
      <p:sp>
        <p:nvSpPr>
          <p:cNvPr id="2" name="Obdélník 1"/>
          <p:cNvSpPr/>
          <p:nvPr/>
        </p:nvSpPr>
        <p:spPr>
          <a:xfrm>
            <a:off x="588962" y="65782"/>
            <a:ext cx="8555037" cy="584775"/>
          </a:xfrm>
          <a:prstGeom prst="rect">
            <a:avLst/>
          </a:prstGeom>
        </p:spPr>
        <p:txBody>
          <a:bodyPr wrap="square">
            <a:spAutoFit/>
          </a:bodyPr>
          <a:lstStyle/>
          <a:p>
            <a:pPr lvl="0">
              <a:defRPr/>
            </a:pPr>
            <a:r>
              <a:rPr lang="cs-CZ" altLang="cs-CZ" sz="3200" dirty="0">
                <a:solidFill>
                  <a:srgbClr val="1F497D">
                    <a:lumMod val="50000"/>
                  </a:srgbClr>
                </a:solidFill>
                <a:latin typeface="Arial" panose="020B0604020202020204" pitchFamily="34" charset="0"/>
                <a:cs typeface="Arial" panose="020B0604020202020204" pitchFamily="34" charset="0"/>
              </a:rPr>
              <a:t>Hodnocení 2010 – 2014  </a:t>
            </a:r>
            <a:r>
              <a:rPr lang="cs-CZ" altLang="cs-CZ" sz="3200" dirty="0" smtClean="0">
                <a:solidFill>
                  <a:srgbClr val="1F497D">
                    <a:lumMod val="50000"/>
                  </a:srgbClr>
                </a:solidFill>
                <a:latin typeface="Arial" panose="020B0604020202020204" pitchFamily="34" charset="0"/>
                <a:cs typeface="Arial" panose="020B0604020202020204" pitchFamily="34" charset="0"/>
              </a:rPr>
              <a:t>  Operační programy</a:t>
            </a:r>
            <a:endParaRPr lang="cs-CZ" altLang="cs-CZ" sz="3200" u="sng" dirty="0">
              <a:solidFill>
                <a:srgbClr val="1F497D">
                  <a:lumMod val="50000"/>
                </a:srgbClr>
              </a:solidFill>
            </a:endParaRPr>
          </a:p>
        </p:txBody>
      </p:sp>
      <p:sp>
        <p:nvSpPr>
          <p:cNvPr id="3" name="Obdélník 2"/>
          <p:cNvSpPr/>
          <p:nvPr/>
        </p:nvSpPr>
        <p:spPr>
          <a:xfrm>
            <a:off x="687514" y="925715"/>
            <a:ext cx="5684685" cy="5386090"/>
          </a:xfrm>
          <a:prstGeom prst="rect">
            <a:avLst/>
          </a:prstGeom>
        </p:spPr>
        <p:txBody>
          <a:bodyPr wrap="square">
            <a:spAutoFit/>
          </a:bodyPr>
          <a:lstStyle/>
          <a:p>
            <a:pPr>
              <a:defRPr/>
            </a:pPr>
            <a:r>
              <a:rPr lang="cs-CZ" altLang="cs-CZ" sz="2000" b="1" dirty="0" smtClean="0">
                <a:solidFill>
                  <a:schemeClr val="tx2">
                    <a:lumMod val="50000"/>
                  </a:schemeClr>
                </a:solidFill>
                <a:latin typeface="Arial" panose="020B0604020202020204" pitchFamily="34" charset="0"/>
                <a:cs typeface="Arial" panose="020B0604020202020204" pitchFamily="34" charset="0"/>
              </a:rPr>
              <a:t>Centrum PIGMOD</a:t>
            </a: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Vybudováno v rozmezí 2012 – 2015</a:t>
            </a:r>
          </a:p>
          <a:p>
            <a:pPr>
              <a:defRPr/>
            </a:pPr>
            <a:endParaRPr lang="cs-CZ" altLang="cs-CZ" dirty="0" smtClean="0">
              <a:solidFill>
                <a:schemeClr val="tx2">
                  <a:lumMod val="50000"/>
                </a:schemeClr>
              </a:solidFill>
              <a:latin typeface="Arial" panose="020B0604020202020204" pitchFamily="34" charset="0"/>
              <a:cs typeface="Arial" panose="020B0604020202020204" pitchFamily="34" charset="0"/>
            </a:endParaRP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Prasečí modely nemocí</a:t>
            </a:r>
          </a:p>
          <a:p>
            <a:pPr>
              <a:defRPr/>
            </a:pPr>
            <a:endParaRPr lang="cs-CZ" altLang="cs-CZ" dirty="0" smtClean="0">
              <a:solidFill>
                <a:schemeClr val="tx2">
                  <a:lumMod val="50000"/>
                </a:schemeClr>
              </a:solidFill>
              <a:latin typeface="Arial" panose="020B0604020202020204" pitchFamily="34" charset="0"/>
              <a:cs typeface="Arial" panose="020B0604020202020204" pitchFamily="34" charset="0"/>
            </a:endParaRP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Pavilon biomedicíny</a:t>
            </a: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Pavilon experimentálních chirurgických oborů</a:t>
            </a: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Stáje Střednice</a:t>
            </a:r>
          </a:p>
          <a:p>
            <a:pPr>
              <a:defRPr/>
            </a:pPr>
            <a:endParaRPr lang="cs-CZ" altLang="cs-CZ" b="1" dirty="0" smtClean="0">
              <a:solidFill>
                <a:schemeClr val="tx2">
                  <a:lumMod val="50000"/>
                </a:schemeClr>
              </a:solidFill>
              <a:latin typeface="Arial" panose="020B0604020202020204" pitchFamily="34" charset="0"/>
              <a:cs typeface="Arial" panose="020B0604020202020204" pitchFamily="34" charset="0"/>
            </a:endParaRPr>
          </a:p>
          <a:p>
            <a:pPr>
              <a:defRPr/>
            </a:pPr>
            <a:endParaRPr lang="cs-CZ" altLang="cs-CZ" b="1" dirty="0">
              <a:solidFill>
                <a:schemeClr val="tx2">
                  <a:lumMod val="50000"/>
                </a:schemeClr>
              </a:solidFill>
              <a:latin typeface="Arial" panose="020B0604020202020204" pitchFamily="34" charset="0"/>
              <a:cs typeface="Arial" panose="020B0604020202020204" pitchFamily="34" charset="0"/>
            </a:endParaRPr>
          </a:p>
          <a:p>
            <a:pPr>
              <a:defRPr/>
            </a:pPr>
            <a:endParaRPr lang="cs-CZ" altLang="cs-CZ" b="1" dirty="0" smtClean="0">
              <a:solidFill>
                <a:schemeClr val="tx2">
                  <a:lumMod val="50000"/>
                </a:schemeClr>
              </a:solidFill>
              <a:latin typeface="Arial" panose="020B0604020202020204" pitchFamily="34" charset="0"/>
              <a:cs typeface="Arial" panose="020B0604020202020204" pitchFamily="34" charset="0"/>
            </a:endParaRPr>
          </a:p>
          <a:p>
            <a:pPr>
              <a:defRPr/>
            </a:pPr>
            <a:endParaRPr lang="cs-CZ" altLang="cs-CZ" b="1" dirty="0">
              <a:solidFill>
                <a:schemeClr val="tx2">
                  <a:lumMod val="50000"/>
                </a:schemeClr>
              </a:solidFill>
              <a:latin typeface="Arial" panose="020B0604020202020204" pitchFamily="34" charset="0"/>
              <a:cs typeface="Arial" panose="020B0604020202020204" pitchFamily="34" charset="0"/>
            </a:endParaRPr>
          </a:p>
          <a:p>
            <a:pPr>
              <a:defRPr/>
            </a:pPr>
            <a:r>
              <a:rPr lang="cs-CZ" altLang="cs-CZ" b="1" dirty="0" smtClean="0">
                <a:solidFill>
                  <a:schemeClr val="tx2">
                    <a:lumMod val="50000"/>
                  </a:schemeClr>
                </a:solidFill>
                <a:latin typeface="Arial" panose="020B0604020202020204" pitchFamily="34" charset="0"/>
                <a:cs typeface="Arial" panose="020B0604020202020204" pitchFamily="34" charset="0"/>
              </a:rPr>
              <a:t>Centrum </a:t>
            </a:r>
            <a:r>
              <a:rPr lang="cs-CZ" altLang="cs-CZ" b="1" dirty="0" err="1" smtClean="0">
                <a:solidFill>
                  <a:schemeClr val="tx2">
                    <a:lumMod val="50000"/>
                  </a:schemeClr>
                </a:solidFill>
                <a:latin typeface="Arial" panose="020B0604020202020204" pitchFamily="34" charset="0"/>
                <a:cs typeface="Arial" panose="020B0604020202020204" pitchFamily="34" charset="0"/>
              </a:rPr>
              <a:t>Mendelianum</a:t>
            </a:r>
            <a:endParaRPr lang="cs-CZ" altLang="cs-CZ" b="1" dirty="0" smtClean="0">
              <a:solidFill>
                <a:schemeClr val="tx2">
                  <a:lumMod val="50000"/>
                </a:schemeClr>
              </a:solidFill>
              <a:latin typeface="Arial" panose="020B0604020202020204" pitchFamily="34" charset="0"/>
              <a:cs typeface="Arial" panose="020B0604020202020204" pitchFamily="34" charset="0"/>
            </a:endParaRP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Vybudováno </a:t>
            </a:r>
            <a:r>
              <a:rPr lang="cs-CZ" altLang="cs-CZ" dirty="0">
                <a:solidFill>
                  <a:schemeClr val="tx2">
                    <a:lumMod val="50000"/>
                  </a:schemeClr>
                </a:solidFill>
                <a:latin typeface="Arial" panose="020B0604020202020204" pitchFamily="34" charset="0"/>
                <a:cs typeface="Arial" panose="020B0604020202020204" pitchFamily="34" charset="0"/>
              </a:rPr>
              <a:t>v rozmezí </a:t>
            </a:r>
            <a:r>
              <a:rPr lang="cs-CZ" altLang="cs-CZ" dirty="0" smtClean="0">
                <a:solidFill>
                  <a:schemeClr val="tx2">
                    <a:lumMod val="50000"/>
                  </a:schemeClr>
                </a:solidFill>
                <a:latin typeface="Arial" panose="020B0604020202020204" pitchFamily="34" charset="0"/>
                <a:cs typeface="Arial" panose="020B0604020202020204" pitchFamily="34" charset="0"/>
              </a:rPr>
              <a:t>2014 </a:t>
            </a:r>
            <a:r>
              <a:rPr lang="cs-CZ" altLang="cs-CZ" dirty="0">
                <a:solidFill>
                  <a:schemeClr val="tx2">
                    <a:lumMod val="50000"/>
                  </a:schemeClr>
                </a:solidFill>
                <a:latin typeface="Arial" panose="020B0604020202020204" pitchFamily="34" charset="0"/>
                <a:cs typeface="Arial" panose="020B0604020202020204" pitchFamily="34" charset="0"/>
              </a:rPr>
              <a:t>– 2015</a:t>
            </a:r>
          </a:p>
          <a:p>
            <a:pPr>
              <a:defRPr/>
            </a:pPr>
            <a:endParaRPr lang="cs-CZ" altLang="cs-CZ" dirty="0" smtClean="0">
              <a:solidFill>
                <a:schemeClr val="tx2">
                  <a:lumMod val="50000"/>
                </a:schemeClr>
              </a:solidFill>
              <a:latin typeface="Arial" panose="020B0604020202020204" pitchFamily="34" charset="0"/>
              <a:cs typeface="Arial" panose="020B0604020202020204" pitchFamily="34" charset="0"/>
            </a:endParaRP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Popularizační centrum pro genetiku</a:t>
            </a:r>
            <a:endParaRPr lang="cs-CZ" altLang="cs-CZ" dirty="0">
              <a:solidFill>
                <a:schemeClr val="tx2">
                  <a:lumMod val="50000"/>
                </a:schemeClr>
              </a:solidFill>
              <a:latin typeface="Arial" panose="020B0604020202020204" pitchFamily="34" charset="0"/>
              <a:cs typeface="Arial" panose="020B0604020202020204" pitchFamily="34" charset="0"/>
            </a:endParaRPr>
          </a:p>
          <a:p>
            <a:pPr>
              <a:defRPr/>
            </a:pPr>
            <a:r>
              <a:rPr lang="cs-CZ" altLang="cs-CZ" dirty="0" smtClean="0">
                <a:solidFill>
                  <a:schemeClr val="tx2">
                    <a:lumMod val="50000"/>
                  </a:schemeClr>
                </a:solidFill>
                <a:latin typeface="Arial" panose="020B0604020202020204" pitchFamily="34" charset="0"/>
                <a:cs typeface="Arial" panose="020B0604020202020204" pitchFamily="34" charset="0"/>
              </a:rPr>
              <a:t>Expozice genetiky v Moravském zemském muzeu</a:t>
            </a:r>
          </a:p>
          <a:p>
            <a:pPr>
              <a:defRPr/>
            </a:pPr>
            <a:r>
              <a:rPr lang="cs-CZ" altLang="cs-CZ" dirty="0">
                <a:solidFill>
                  <a:schemeClr val="tx2">
                    <a:lumMod val="50000"/>
                  </a:schemeClr>
                </a:solidFill>
                <a:latin typeface="Arial" panose="020B0604020202020204" pitchFamily="34" charset="0"/>
                <a:cs typeface="Arial" panose="020B0604020202020204" pitchFamily="34" charset="0"/>
              </a:rPr>
              <a:t>Mendelova interaktivní </a:t>
            </a:r>
            <a:r>
              <a:rPr lang="cs-CZ" altLang="cs-CZ" dirty="0" smtClean="0">
                <a:solidFill>
                  <a:schemeClr val="tx2">
                    <a:lumMod val="50000"/>
                  </a:schemeClr>
                </a:solidFill>
                <a:latin typeface="Arial" panose="020B0604020202020204" pitchFamily="34" charset="0"/>
                <a:cs typeface="Arial" panose="020B0604020202020204" pitchFamily="34" charset="0"/>
              </a:rPr>
              <a:t>škola</a:t>
            </a:r>
          </a:p>
          <a:p>
            <a:pPr>
              <a:defRPr/>
            </a:pPr>
            <a:r>
              <a:rPr lang="cs-CZ" altLang="cs-CZ" dirty="0">
                <a:solidFill>
                  <a:schemeClr val="tx2">
                    <a:lumMod val="50000"/>
                  </a:schemeClr>
                </a:solidFill>
                <a:latin typeface="Arial" panose="020B0604020202020204" pitchFamily="34" charset="0"/>
                <a:cs typeface="Arial" panose="020B0604020202020204" pitchFamily="34" charset="0"/>
              </a:rPr>
              <a:t>Mendelovo vědecké centrum</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199" y="746879"/>
            <a:ext cx="2267744" cy="1700808"/>
          </a:xfrm>
          <a:prstGeom prst="rect">
            <a:avLst/>
          </a:prstGeom>
        </p:spPr>
      </p:pic>
      <p:pic>
        <p:nvPicPr>
          <p:cNvPr id="7" name="Obrázek 6"/>
          <p:cNvPicPr>
            <a:picLocks noChangeAspect="1"/>
          </p:cNvPicPr>
          <p:nvPr/>
        </p:nvPicPr>
        <p:blipFill>
          <a:blip r:embed="rId4"/>
          <a:stretch>
            <a:fillRect/>
          </a:stretch>
        </p:blipFill>
        <p:spPr>
          <a:xfrm>
            <a:off x="6404168" y="3913472"/>
            <a:ext cx="2416282" cy="20086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6388" name="Rectangle 5"/>
          <p:cNvSpPr>
            <a:spLocks noChangeArrowheads="1"/>
          </p:cNvSpPr>
          <p:nvPr/>
        </p:nvSpPr>
        <p:spPr bwMode="auto">
          <a:xfrm>
            <a:off x="61913" y="759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6390"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dirty="0">
                <a:solidFill>
                  <a:srgbClr val="000000"/>
                </a:solidFill>
                <a:latin typeface="Arial Narrow" pitchFamily="34" charset="0"/>
                <a:ea typeface="Times New Roman" pitchFamily="18" charset="0"/>
              </a:rPr>
              <a:t>	                      </a:t>
            </a:r>
            <a:endParaRPr lang="cs-CZ" altLang="cs-CZ" sz="1800" dirty="0">
              <a:solidFill>
                <a:srgbClr val="000000"/>
              </a:solidFill>
              <a:latin typeface="Arial" charset="0"/>
              <a:ea typeface="Times New Roman" pitchFamily="18" charset="0"/>
            </a:endParaRPr>
          </a:p>
        </p:txBody>
      </p:sp>
      <p:sp>
        <p:nvSpPr>
          <p:cNvPr id="2" name="Obdélník 1"/>
          <p:cNvSpPr/>
          <p:nvPr/>
        </p:nvSpPr>
        <p:spPr>
          <a:xfrm>
            <a:off x="588963" y="111125"/>
            <a:ext cx="8555037" cy="584775"/>
          </a:xfrm>
          <a:prstGeom prst="rect">
            <a:avLst/>
          </a:prstGeom>
        </p:spPr>
        <p:txBody>
          <a:bodyPr>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b="1" dirty="0" smtClean="0">
                <a:solidFill>
                  <a:schemeClr val="tx2">
                    <a:lumMod val="50000"/>
                  </a:schemeClr>
                </a:solidFill>
                <a:latin typeface="Arial" panose="020B0604020202020204" pitchFamily="34" charset="0"/>
                <a:cs typeface="Arial" panose="020B0604020202020204" pitchFamily="34" charset="0"/>
              </a:rPr>
              <a:t>       </a:t>
            </a:r>
            <a:r>
              <a:rPr lang="cs-CZ" altLang="cs-CZ" sz="3200" dirty="0" smtClean="0"/>
              <a:t>Připomínky</a:t>
            </a:r>
            <a:endParaRPr lang="cs-CZ" altLang="cs-CZ" sz="3200" u="sng" dirty="0">
              <a:solidFill>
                <a:schemeClr val="tx2">
                  <a:lumMod val="50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971600" y="914400"/>
            <a:ext cx="8009440" cy="5632311"/>
          </a:xfrm>
          <a:prstGeom prst="rect">
            <a:avLst/>
          </a:prstGeom>
        </p:spPr>
        <p:txBody>
          <a:bodyPr wrap="square">
            <a:spAutoFit/>
          </a:bodyPr>
          <a:lstStyle/>
          <a:p>
            <a:pPr marL="285750" lvl="0" indent="-285750" fontAlgn="auto">
              <a:spcBef>
                <a:spcPts val="0"/>
              </a:spcBef>
              <a:spcAft>
                <a:spcPts val="0"/>
              </a:spcAft>
              <a:buFont typeface="Arial" panose="020B0604020202020204" pitchFamily="34" charset="0"/>
              <a:buChar char="•"/>
            </a:pPr>
            <a:endParaRPr lang="cs-CZ" sz="2400" dirty="0">
              <a:solidFill>
                <a:prstClr val="black"/>
              </a:solidFill>
              <a:latin typeface="Calibri"/>
              <a:ea typeface="Calibri"/>
              <a:cs typeface="DaunPenh"/>
            </a:endParaRPr>
          </a:p>
          <a:p>
            <a:pPr marL="285750" lvl="0" indent="-28575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Hodnocení </a:t>
            </a:r>
            <a:r>
              <a:rPr lang="cs-CZ" sz="2400" u="sng" dirty="0" smtClean="0">
                <a:solidFill>
                  <a:prstClr val="black"/>
                </a:solidFill>
                <a:latin typeface="Calibri"/>
                <a:ea typeface="Calibri"/>
                <a:cs typeface="DaunPenh"/>
              </a:rPr>
              <a:t>týmů </a:t>
            </a:r>
            <a:r>
              <a:rPr lang="cs-CZ" sz="2400" dirty="0" smtClean="0">
                <a:solidFill>
                  <a:prstClr val="black"/>
                </a:solidFill>
                <a:latin typeface="Calibri"/>
                <a:ea typeface="Calibri"/>
                <a:cs typeface="DaunPenh"/>
              </a:rPr>
              <a:t>nekoreluje s výkony jednotlivých </a:t>
            </a:r>
            <a:r>
              <a:rPr lang="cs-CZ" sz="2400" u="sng" dirty="0" smtClean="0">
                <a:solidFill>
                  <a:prstClr val="black"/>
                </a:solidFill>
                <a:latin typeface="Calibri"/>
                <a:ea typeface="Calibri"/>
                <a:cs typeface="DaunPenh"/>
              </a:rPr>
              <a:t>laboratoří</a:t>
            </a:r>
          </a:p>
          <a:p>
            <a:pPr marL="285750" lvl="0" indent="-285750" fontAlgn="auto">
              <a:spcBef>
                <a:spcPts val="0"/>
              </a:spcBef>
              <a:spcAft>
                <a:spcPts val="0"/>
              </a:spcAft>
              <a:buFont typeface="Arial" panose="020B0604020202020204" pitchFamily="34" charset="0"/>
              <a:buChar char="•"/>
            </a:pPr>
            <a:endParaRPr lang="cs-CZ" sz="2400" dirty="0" smtClean="0">
              <a:solidFill>
                <a:prstClr val="black"/>
              </a:solidFill>
              <a:latin typeface="Calibri"/>
              <a:ea typeface="Calibri"/>
              <a:cs typeface="DaunPenh"/>
            </a:endParaRPr>
          </a:p>
          <a:p>
            <a:pPr marL="342900" lvl="0" indent="-34290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Pravidla hodnocení by měla být známa dopředu všem</a:t>
            </a:r>
          </a:p>
          <a:p>
            <a:pPr marL="342900" lvl="0" indent="-342900" fontAlgn="auto">
              <a:spcBef>
                <a:spcPts val="0"/>
              </a:spcBef>
              <a:spcAft>
                <a:spcPts val="0"/>
              </a:spcAft>
              <a:buFont typeface="Arial" panose="020B0604020202020204" pitchFamily="34" charset="0"/>
              <a:buChar char="•"/>
            </a:pPr>
            <a:endParaRPr lang="cs-CZ" sz="2400" dirty="0" smtClean="0">
              <a:solidFill>
                <a:prstClr val="black"/>
              </a:solidFill>
              <a:latin typeface="Calibri"/>
              <a:ea typeface="Calibri"/>
              <a:cs typeface="DaunPenh"/>
            </a:endParaRPr>
          </a:p>
          <a:p>
            <a:pPr marL="342900" lvl="0" indent="-34290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Různá úroveň připravenosti komisí </a:t>
            </a:r>
          </a:p>
          <a:p>
            <a:pPr marL="342900" lvl="0" indent="-342900" fontAlgn="auto">
              <a:spcBef>
                <a:spcPts val="0"/>
              </a:spcBef>
              <a:spcAft>
                <a:spcPts val="0"/>
              </a:spcAft>
              <a:buFont typeface="Arial" panose="020B0604020202020204" pitchFamily="34" charset="0"/>
              <a:buChar char="•"/>
            </a:pPr>
            <a:endParaRPr lang="cs-CZ" sz="2400" dirty="0" smtClean="0">
              <a:solidFill>
                <a:prstClr val="black"/>
              </a:solidFill>
              <a:latin typeface="Calibri"/>
              <a:ea typeface="Calibri"/>
              <a:cs typeface="DaunPenh"/>
            </a:endParaRPr>
          </a:p>
          <a:p>
            <a:pPr marL="342900" lvl="0" indent="-34290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Není dynamika výsledků v daném období</a:t>
            </a:r>
          </a:p>
          <a:p>
            <a:pPr marL="342900" lvl="0" indent="-342900" fontAlgn="auto">
              <a:spcBef>
                <a:spcPts val="0"/>
              </a:spcBef>
              <a:spcAft>
                <a:spcPts val="0"/>
              </a:spcAft>
              <a:buFont typeface="Arial" panose="020B0604020202020204" pitchFamily="34" charset="0"/>
              <a:buChar char="•"/>
            </a:pPr>
            <a:endParaRPr lang="cs-CZ" sz="2400" dirty="0">
              <a:solidFill>
                <a:prstClr val="black"/>
              </a:solidFill>
              <a:latin typeface="Calibri"/>
              <a:ea typeface="Calibri"/>
              <a:cs typeface="DaunPenh"/>
            </a:endParaRPr>
          </a:p>
          <a:p>
            <a:pPr marL="342900" indent="-342900" fontAlgn="auto">
              <a:spcBef>
                <a:spcPts val="0"/>
              </a:spcBef>
              <a:spcAft>
                <a:spcPts val="0"/>
              </a:spcAft>
              <a:buFont typeface="Arial" panose="020B0604020202020204" pitchFamily="34" charset="0"/>
              <a:buChar char="•"/>
            </a:pPr>
            <a:r>
              <a:rPr lang="cs-CZ" sz="2400" dirty="0">
                <a:solidFill>
                  <a:prstClr val="black"/>
                </a:solidFill>
                <a:latin typeface="Calibri"/>
                <a:ea typeface="Calibri"/>
                <a:cs typeface="DaunPenh"/>
              </a:rPr>
              <a:t>Různá úroveň hodnocení komisí </a:t>
            </a:r>
            <a:endParaRPr lang="cs-CZ" sz="2400" dirty="0" smtClean="0">
              <a:solidFill>
                <a:prstClr val="black"/>
              </a:solidFill>
              <a:latin typeface="Calibri"/>
              <a:ea typeface="Calibri"/>
              <a:cs typeface="DaunPenh"/>
            </a:endParaRPr>
          </a:p>
          <a:p>
            <a:pPr marL="342900" indent="-342900" fontAlgn="auto">
              <a:spcBef>
                <a:spcPts val="0"/>
              </a:spcBef>
              <a:spcAft>
                <a:spcPts val="0"/>
              </a:spcAft>
              <a:buFont typeface="Arial" panose="020B0604020202020204" pitchFamily="34" charset="0"/>
              <a:buChar char="•"/>
            </a:pPr>
            <a:endParaRPr lang="cs-CZ" sz="2400" dirty="0">
              <a:solidFill>
                <a:prstClr val="black"/>
              </a:solidFill>
              <a:latin typeface="Calibri"/>
              <a:ea typeface="Calibri"/>
              <a:cs typeface="DaunPenh"/>
            </a:endParaRPr>
          </a:p>
          <a:p>
            <a:pPr marL="342900" indent="-34290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Komise nehodnotily všechny týmy</a:t>
            </a:r>
          </a:p>
          <a:p>
            <a:pPr marL="342900" indent="-342900" fontAlgn="auto">
              <a:spcBef>
                <a:spcPts val="0"/>
              </a:spcBef>
              <a:spcAft>
                <a:spcPts val="0"/>
              </a:spcAft>
              <a:buFont typeface="Arial" panose="020B0604020202020204" pitchFamily="34" charset="0"/>
              <a:buChar char="•"/>
            </a:pPr>
            <a:endParaRPr lang="cs-CZ" sz="2400" dirty="0">
              <a:solidFill>
                <a:prstClr val="black"/>
              </a:solidFill>
              <a:latin typeface="Calibri"/>
              <a:ea typeface="Calibri"/>
              <a:cs typeface="DaunPenh"/>
            </a:endParaRPr>
          </a:p>
          <a:p>
            <a:pPr marL="342900" indent="-342900" fontAlgn="auto">
              <a:spcBef>
                <a:spcPts val="0"/>
              </a:spcBef>
              <a:spcAft>
                <a:spcPts val="0"/>
              </a:spcAft>
              <a:buFont typeface="Arial" panose="020B0604020202020204" pitchFamily="34" charset="0"/>
              <a:buChar char="•"/>
            </a:pPr>
            <a:r>
              <a:rPr lang="cs-CZ" sz="2400" dirty="0" smtClean="0">
                <a:solidFill>
                  <a:prstClr val="black"/>
                </a:solidFill>
                <a:latin typeface="Calibri"/>
                <a:ea typeface="Calibri"/>
                <a:cs typeface="DaunPenh"/>
              </a:rPr>
              <a:t>Kritéria hodnocení se střetávají s kritérii OP </a:t>
            </a:r>
            <a:r>
              <a:rPr lang="cs-CZ" sz="2400" dirty="0" err="1" smtClean="0">
                <a:solidFill>
                  <a:prstClr val="black"/>
                </a:solidFill>
                <a:latin typeface="Calibri"/>
                <a:ea typeface="Calibri"/>
                <a:cs typeface="DaunPenh"/>
              </a:rPr>
              <a:t>VaVp</a:t>
            </a:r>
            <a:endParaRPr lang="cs-CZ" sz="2400" dirty="0">
              <a:solidFill>
                <a:prstClr val="black"/>
              </a:solidFill>
              <a:latin typeface="Calibri"/>
              <a:ea typeface="Calibri"/>
              <a:cs typeface="DaunPenh"/>
            </a:endParaRPr>
          </a:p>
          <a:p>
            <a:pPr lvl="0" fontAlgn="auto">
              <a:spcBef>
                <a:spcPts val="0"/>
              </a:spcBef>
              <a:spcAft>
                <a:spcPts val="0"/>
              </a:spcAft>
            </a:pPr>
            <a:endParaRPr lang="cs-CZ" sz="2400" dirty="0">
              <a:solidFill>
                <a:prstClr val="black"/>
              </a:solidFill>
              <a:latin typeface="Calibri"/>
              <a:ea typeface="Calibri"/>
              <a:cs typeface="DaunPenh"/>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2052" name="Rectangle 5"/>
          <p:cNvSpPr>
            <a:spLocks noChangeArrowheads="1"/>
          </p:cNvSpPr>
          <p:nvPr/>
        </p:nvSpPr>
        <p:spPr bwMode="auto">
          <a:xfrm>
            <a:off x="588963" y="9525"/>
            <a:ext cx="67897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cs-CZ" altLang="cs-CZ" sz="3200" dirty="0" smtClean="0">
                <a:solidFill>
                  <a:schemeClr val="tx2">
                    <a:lumMod val="50000"/>
                  </a:schemeClr>
                </a:solidFill>
                <a:latin typeface="Arial" panose="020B0604020202020204" pitchFamily="34" charset="0"/>
                <a:cs typeface="Arial" panose="020B0604020202020204" pitchFamily="34" charset="0"/>
              </a:rPr>
              <a:t>Srovnání komisí v hodnocení ústavu</a:t>
            </a: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355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1517138351"/>
              </p:ext>
            </p:extLst>
          </p:nvPr>
        </p:nvGraphicFramePr>
        <p:xfrm>
          <a:off x="971600" y="516755"/>
          <a:ext cx="8067675" cy="6322538"/>
        </p:xfrm>
        <a:graphic>
          <a:graphicData uri="http://schemas.openxmlformats.org/drawingml/2006/table">
            <a:tbl>
              <a:tblPr firstRow="1" firstCol="1" bandRow="1">
                <a:tableStyleId>{5C22544A-7EE6-4342-B048-85BDC9FD1C3A}</a:tableStyleId>
              </a:tblPr>
              <a:tblGrid>
                <a:gridCol w="1368152"/>
                <a:gridCol w="2160240"/>
                <a:gridCol w="2088232"/>
                <a:gridCol w="2288479"/>
                <a:gridCol w="162572"/>
              </a:tblGrid>
              <a:tr h="732506">
                <a:tc>
                  <a:txBody>
                    <a:bodyPr/>
                    <a:lstStyle/>
                    <a:p>
                      <a:endParaRPr lang="cs-CZ" sz="1100" dirty="0">
                        <a:effectLst/>
                        <a:latin typeface="Calibri"/>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6</a:t>
                      </a:r>
                      <a:endParaRPr lang="cs-CZ" sz="1100" dirty="0">
                        <a:effectLst/>
                        <a:latin typeface="Calibri"/>
                        <a:ea typeface="Calibri"/>
                        <a:cs typeface="DaunPenh"/>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7</a:t>
                      </a:r>
                      <a:endParaRPr lang="cs-CZ" sz="1100" dirty="0">
                        <a:effectLst/>
                        <a:latin typeface="Calibri"/>
                        <a:ea typeface="Calibri"/>
                        <a:cs typeface="DaunPenh"/>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9</a:t>
                      </a:r>
                      <a:endParaRPr lang="cs-CZ" sz="1100" dirty="0">
                        <a:effectLst/>
                        <a:latin typeface="Calibri"/>
                        <a:ea typeface="Calibri"/>
                        <a:cs typeface="DaunPenh"/>
                      </a:endParaRPr>
                    </a:p>
                  </a:txBody>
                  <a:tcPr marL="68586" marR="68586" marT="0" marB="0"/>
                </a:tc>
                <a:tc>
                  <a:txBody>
                    <a:bodyPr/>
                    <a:lstStyle/>
                    <a:p>
                      <a:endParaRPr lang="cs-CZ" sz="1100">
                        <a:effectLst/>
                        <a:latin typeface="Calibri"/>
                      </a:endParaRPr>
                    </a:p>
                  </a:txBody>
                  <a:tcPr marL="68586" marR="68586" marT="0" marB="0"/>
                </a:tc>
              </a:tr>
              <a:tr h="706834">
                <a:tc>
                  <a:txBody>
                    <a:bodyPr/>
                    <a:lstStyle/>
                    <a:p>
                      <a:pPr algn="ctr">
                        <a:lnSpc>
                          <a:spcPct val="115000"/>
                        </a:lnSpc>
                        <a:spcAft>
                          <a:spcPts val="0"/>
                        </a:spcAft>
                      </a:pPr>
                      <a:endParaRPr lang="cs-CZ" sz="1600" dirty="0" smtClean="0">
                        <a:effectLst/>
                      </a:endParaRPr>
                    </a:p>
                    <a:p>
                      <a:pPr algn="ctr">
                        <a:lnSpc>
                          <a:spcPct val="115000"/>
                        </a:lnSpc>
                        <a:spcAft>
                          <a:spcPts val="0"/>
                        </a:spcAft>
                      </a:pPr>
                      <a:r>
                        <a:rPr lang="cs-CZ" sz="1600" dirty="0" smtClean="0">
                          <a:effectLst/>
                        </a:rPr>
                        <a:t>Přednosti</a:t>
                      </a:r>
                      <a:endParaRPr lang="cs-CZ" sz="1100" dirty="0">
                        <a:effectLst/>
                        <a:latin typeface="Calibri"/>
                        <a:ea typeface="Calibri"/>
                        <a:cs typeface="DaunPenh"/>
                      </a:endParaRPr>
                    </a:p>
                  </a:txBody>
                  <a:tcPr marL="68586" marR="68586" marT="0" marB="0"/>
                </a:tc>
                <a:tc>
                  <a:txBody>
                    <a:bodyPr/>
                    <a:lstStyle/>
                    <a:p>
                      <a:r>
                        <a:rPr lang="cs-CZ" sz="1100" dirty="0" smtClean="0">
                          <a:effectLst/>
                          <a:latin typeface="+mn-lt"/>
                        </a:rPr>
                        <a:t>Výhodou pro ústav jsou chovy zvířecích modelů, a ryb. Výzkum financují fy US. Zřizuje se grantové oddělení ústavu. Modely </a:t>
                      </a:r>
                      <a:r>
                        <a:rPr lang="cs-CZ" sz="1100" dirty="0" err="1" smtClean="0">
                          <a:effectLst/>
                          <a:latin typeface="+mn-lt"/>
                        </a:rPr>
                        <a:t>miniprasat</a:t>
                      </a:r>
                      <a:r>
                        <a:rPr lang="cs-CZ" sz="1100" dirty="0" smtClean="0">
                          <a:effectLst/>
                          <a:latin typeface="+mn-lt"/>
                        </a:rPr>
                        <a:t>.</a:t>
                      </a:r>
                      <a:endParaRPr lang="cs-CZ" sz="1100" dirty="0" smtClean="0">
                        <a:effectLst/>
                        <a:latin typeface="Calibri"/>
                      </a:endParaRPr>
                    </a:p>
                  </a:txBody>
                  <a:tcPr marL="68586" marR="68586" marT="0" marB="0"/>
                </a:tc>
                <a:tc>
                  <a:txBody>
                    <a:bodyPr/>
                    <a:lstStyle/>
                    <a:p>
                      <a:r>
                        <a:rPr lang="cs-CZ" sz="1100" dirty="0" smtClean="0">
                          <a:effectLst/>
                          <a:latin typeface="+mn-lt"/>
                        </a:rPr>
                        <a:t>Ústav je mezinárodně uznávaný s výbornými</a:t>
                      </a:r>
                      <a:r>
                        <a:rPr lang="cs-CZ" sz="1100" baseline="0" dirty="0" smtClean="0">
                          <a:effectLst/>
                          <a:latin typeface="+mn-lt"/>
                        </a:rPr>
                        <a:t> </a:t>
                      </a:r>
                      <a:r>
                        <a:rPr lang="cs-CZ" sz="1100" baseline="0" dirty="0" err="1" smtClean="0">
                          <a:effectLst/>
                          <a:latin typeface="+mn-lt"/>
                        </a:rPr>
                        <a:t>PIs</a:t>
                      </a:r>
                      <a:r>
                        <a:rPr lang="cs-CZ" sz="1100" baseline="0" dirty="0" smtClean="0">
                          <a:effectLst/>
                          <a:latin typeface="+mn-lt"/>
                        </a:rPr>
                        <a:t>. Unikátní sbírky, mikrobů, kolekce ryb a  prasečí modely s různými aplikacemi.</a:t>
                      </a:r>
                      <a:r>
                        <a:rPr lang="cs-CZ" sz="1100" dirty="0" smtClean="0">
                          <a:effectLst/>
                          <a:latin typeface="+mn-lt"/>
                        </a:rPr>
                        <a:t> </a:t>
                      </a:r>
                      <a:endParaRPr lang="cs-CZ" sz="1100" dirty="0">
                        <a:effectLst/>
                        <a:latin typeface="Calibri"/>
                      </a:endParaRPr>
                    </a:p>
                  </a:txBody>
                  <a:tcPr marL="68586" marR="68586" marT="0" marB="0"/>
                </a:tc>
                <a:tc>
                  <a:txBody>
                    <a:bodyPr/>
                    <a:lstStyle/>
                    <a:p>
                      <a:r>
                        <a:rPr lang="cs-CZ" sz="1100" dirty="0" smtClean="0">
                          <a:effectLst/>
                          <a:latin typeface="Calibri"/>
                        </a:rPr>
                        <a:t>PIGMOD modely jsou zajímavé. Celkově je ústav na vysoké úrovni vědecké</a:t>
                      </a:r>
                      <a:r>
                        <a:rPr lang="cs-CZ" sz="1100" baseline="0" dirty="0" smtClean="0">
                          <a:effectLst/>
                          <a:latin typeface="Calibri"/>
                        </a:rPr>
                        <a:t> a pedagogické, hlavně v Praze a Brně. Hodně vazeb do zahraničí.</a:t>
                      </a:r>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r>
              <a:tr h="601960">
                <a:tc>
                  <a:txBody>
                    <a:bodyPr/>
                    <a:lstStyle/>
                    <a:p>
                      <a:pPr algn="ctr">
                        <a:lnSpc>
                          <a:spcPct val="115000"/>
                        </a:lnSpc>
                        <a:spcAft>
                          <a:spcPts val="0"/>
                        </a:spcAft>
                      </a:pPr>
                      <a:endParaRPr lang="cs-CZ" sz="1600" dirty="0" smtClean="0">
                        <a:effectLst/>
                      </a:endParaRPr>
                    </a:p>
                    <a:p>
                      <a:pPr algn="ctr">
                        <a:lnSpc>
                          <a:spcPct val="115000"/>
                        </a:lnSpc>
                        <a:spcAft>
                          <a:spcPts val="0"/>
                        </a:spcAft>
                      </a:pPr>
                      <a:r>
                        <a:rPr lang="cs-CZ" sz="1600" dirty="0" smtClean="0">
                          <a:effectLst/>
                        </a:rPr>
                        <a:t>Možnosti</a:t>
                      </a: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Mezinárodní</a:t>
                      </a:r>
                      <a:r>
                        <a:rPr lang="cs-CZ" sz="1100" baseline="0" dirty="0" smtClean="0">
                          <a:effectLst/>
                          <a:latin typeface="+mn-lt"/>
                        </a:rPr>
                        <a:t> spolupráce Centra PIGMOD  se zahraničím.  IGA pro studenty</a:t>
                      </a:r>
                      <a:endParaRPr lang="cs-CZ" sz="1100" dirty="0" smtClean="0">
                        <a:effectLst/>
                        <a:latin typeface="+mn-lt"/>
                      </a:endParaRPr>
                    </a:p>
                  </a:txBody>
                  <a:tcPr marL="68586" marR="68586" marT="0" marB="0"/>
                </a:tc>
                <a:tc>
                  <a:txBody>
                    <a:bodyPr/>
                    <a:lstStyle/>
                    <a:p>
                      <a:r>
                        <a:rPr lang="cs-CZ" sz="1100" dirty="0" smtClean="0">
                          <a:effectLst/>
                          <a:latin typeface="+mn-lt"/>
                        </a:rPr>
                        <a:t>Strukturální změny v ústavu ke</a:t>
                      </a:r>
                      <a:r>
                        <a:rPr lang="cs-CZ" sz="1100" baseline="0" dirty="0" smtClean="0">
                          <a:effectLst/>
                          <a:latin typeface="+mn-lt"/>
                        </a:rPr>
                        <a:t> zvýšené vědecké aktivitě. Zvýšení impaktů. </a:t>
                      </a:r>
                      <a:r>
                        <a:rPr lang="cs-CZ" sz="1100" baseline="0" dirty="0" err="1" smtClean="0">
                          <a:effectLst/>
                          <a:latin typeface="+mn-lt"/>
                        </a:rPr>
                        <a:t>ExAM</a:t>
                      </a:r>
                      <a:r>
                        <a:rPr lang="cs-CZ" sz="1100" baseline="0" dirty="0" smtClean="0">
                          <a:effectLst/>
                          <a:latin typeface="+mn-lt"/>
                        </a:rPr>
                        <a:t> má nízkou úroveň prací</a:t>
                      </a:r>
                      <a:endParaRPr lang="cs-CZ" sz="1100" dirty="0">
                        <a:effectLst/>
                        <a:latin typeface="Calibri"/>
                      </a:endParaRPr>
                    </a:p>
                  </a:txBody>
                  <a:tcPr marL="68586" marR="68586" marT="0" marB="0"/>
                </a:tc>
                <a:tc>
                  <a:txBody>
                    <a:bodyPr/>
                    <a:lstStyle/>
                    <a:p>
                      <a:r>
                        <a:rPr lang="cs-CZ" sz="1100" dirty="0" err="1" smtClean="0">
                          <a:effectLst/>
                          <a:latin typeface="+mn-lt"/>
                        </a:rPr>
                        <a:t>ExAM</a:t>
                      </a:r>
                      <a:r>
                        <a:rPr lang="cs-CZ" sz="1100" dirty="0" smtClean="0">
                          <a:effectLst/>
                          <a:latin typeface="+mn-lt"/>
                        </a:rPr>
                        <a:t> generuje spolupráce v aplikovaném výzkumu. Dobrá infrastruktura. Vysoká vědecká úroveň. </a:t>
                      </a:r>
                    </a:p>
                  </a:txBody>
                  <a:tcPr marL="68586" marR="68586" marT="0" marB="0"/>
                </a:tc>
                <a:tc>
                  <a:txBody>
                    <a:bodyPr/>
                    <a:lstStyle/>
                    <a:p>
                      <a:endParaRPr lang="cs-CZ" sz="1100">
                        <a:effectLst/>
                        <a:latin typeface="Calibri"/>
                      </a:endParaRPr>
                    </a:p>
                  </a:txBody>
                  <a:tcPr marL="68586" marR="68586" marT="0" marB="0"/>
                </a:tc>
              </a:tr>
              <a:tr h="706834">
                <a:tc>
                  <a:txBody>
                    <a:bodyPr/>
                    <a:lstStyle/>
                    <a:p>
                      <a:pPr algn="ctr">
                        <a:lnSpc>
                          <a:spcPct val="115000"/>
                        </a:lnSpc>
                        <a:spcAft>
                          <a:spcPts val="0"/>
                        </a:spcAft>
                      </a:pPr>
                      <a:endParaRPr lang="cs-CZ" sz="16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cs-CZ" sz="1600" dirty="0" smtClean="0">
                          <a:effectLst/>
                        </a:rPr>
                        <a:t>Slabosti</a:t>
                      </a:r>
                    </a:p>
                    <a:p>
                      <a:pPr algn="ctr">
                        <a:lnSpc>
                          <a:spcPct val="115000"/>
                        </a:lnSpc>
                        <a:spcAft>
                          <a:spcPts val="0"/>
                        </a:spcAft>
                      </a:pPr>
                      <a:endParaRPr lang="cs-CZ" sz="1600" dirty="0" smtClean="0">
                        <a:effectLst/>
                      </a:endParaRPr>
                    </a:p>
                  </a:txBody>
                  <a:tcPr marL="68586" marR="68586" marT="0" marB="0"/>
                </a:tc>
                <a:tc>
                  <a:txBody>
                    <a:bodyPr/>
                    <a:lstStyle/>
                    <a:p>
                      <a:r>
                        <a:rPr lang="cs-CZ" sz="1100" dirty="0" smtClean="0">
                          <a:solidFill>
                            <a:schemeClr val="accent3">
                              <a:lumMod val="75000"/>
                            </a:schemeClr>
                          </a:solidFill>
                          <a:effectLst/>
                          <a:latin typeface="Calibri"/>
                        </a:rPr>
                        <a:t>Rozdělení</a:t>
                      </a:r>
                      <a:r>
                        <a:rPr lang="cs-CZ" sz="1100" baseline="0" dirty="0" smtClean="0">
                          <a:solidFill>
                            <a:schemeClr val="accent3">
                              <a:lumMod val="75000"/>
                            </a:schemeClr>
                          </a:solidFill>
                          <a:effectLst/>
                          <a:latin typeface="Calibri"/>
                        </a:rPr>
                        <a:t> ústavu do tří lokalit je historické dědictví.</a:t>
                      </a:r>
                      <a:r>
                        <a:rPr lang="cs-CZ" sz="1100" baseline="0" dirty="0" smtClean="0">
                          <a:effectLst/>
                          <a:latin typeface="Calibri"/>
                        </a:rPr>
                        <a:t> Chybí spojovací aktivity celého ústavu. Úroveň laborek je různá. Mezinárodní grantů tvořily 45% všech grantů. </a:t>
                      </a:r>
                      <a:endParaRPr lang="cs-CZ" sz="1100" dirty="0">
                        <a:effectLst/>
                        <a:latin typeface="Calibri"/>
                      </a:endParaRPr>
                    </a:p>
                  </a:txBody>
                  <a:tcPr marL="68586" marR="68586" marT="0" marB="0"/>
                </a:tc>
                <a:tc>
                  <a:txBody>
                    <a:bodyPr/>
                    <a:lstStyle/>
                    <a:p>
                      <a:endParaRPr lang="cs-CZ" sz="1100" dirty="0" smtClean="0">
                        <a:solidFill>
                          <a:schemeClr val="accent3">
                            <a:lumMod val="75000"/>
                          </a:schemeClr>
                        </a:solidFill>
                        <a:effectLst/>
                        <a:latin typeface="+mn-lt"/>
                      </a:endParaRPr>
                    </a:p>
                    <a:p>
                      <a:r>
                        <a:rPr lang="cs-CZ" sz="1100" dirty="0" smtClean="0">
                          <a:solidFill>
                            <a:schemeClr val="accent3">
                              <a:lumMod val="75000"/>
                            </a:schemeClr>
                          </a:solidFill>
                          <a:effectLst/>
                          <a:latin typeface="+mn-lt"/>
                        </a:rPr>
                        <a:t>Rozdělení</a:t>
                      </a:r>
                      <a:r>
                        <a:rPr lang="cs-CZ" sz="1100" baseline="0" dirty="0" smtClean="0">
                          <a:solidFill>
                            <a:schemeClr val="accent3">
                              <a:lumMod val="75000"/>
                            </a:schemeClr>
                          </a:solidFill>
                          <a:effectLst/>
                          <a:latin typeface="+mn-lt"/>
                        </a:rPr>
                        <a:t> ústavu do tří lokalit komplikuje ústavní spolupráci. </a:t>
                      </a:r>
                      <a:endParaRPr lang="cs-CZ" sz="1100" dirty="0">
                        <a:solidFill>
                          <a:schemeClr val="accent3">
                            <a:lumMod val="75000"/>
                          </a:schemeClr>
                        </a:solidFill>
                        <a:effectLst/>
                        <a:latin typeface="Calibri"/>
                      </a:endParaRPr>
                    </a:p>
                  </a:txBody>
                  <a:tcPr marL="68586" marR="68586" marT="0" marB="0"/>
                </a:tc>
                <a:tc>
                  <a:txBody>
                    <a:bodyPr/>
                    <a:lstStyle/>
                    <a:p>
                      <a:r>
                        <a:rPr lang="cs-CZ" sz="1100" dirty="0" smtClean="0">
                          <a:effectLst/>
                          <a:latin typeface="Calibri"/>
                        </a:rPr>
                        <a:t>Diverzifikovaný výzkum snižuje</a:t>
                      </a:r>
                      <a:r>
                        <a:rPr lang="cs-CZ" sz="1100" baseline="0" dirty="0" smtClean="0">
                          <a:effectLst/>
                          <a:latin typeface="Calibri"/>
                        </a:rPr>
                        <a:t> konkurenceschopnost</a:t>
                      </a:r>
                      <a:r>
                        <a:rPr lang="cs-CZ" sz="1100" dirty="0" smtClean="0">
                          <a:effectLst/>
                          <a:latin typeface="Calibri"/>
                        </a:rPr>
                        <a:t> laboratoří. </a:t>
                      </a:r>
                    </a:p>
                    <a:p>
                      <a:r>
                        <a:rPr lang="cs-CZ" sz="1100" dirty="0" smtClean="0">
                          <a:solidFill>
                            <a:schemeClr val="accent3">
                              <a:lumMod val="75000"/>
                            </a:schemeClr>
                          </a:solidFill>
                          <a:effectLst/>
                          <a:latin typeface="Calibri"/>
                        </a:rPr>
                        <a:t>Vzdálenost 3 oddělení</a:t>
                      </a:r>
                      <a:r>
                        <a:rPr lang="cs-CZ" sz="1100" baseline="0" dirty="0" smtClean="0">
                          <a:solidFill>
                            <a:schemeClr val="accent3">
                              <a:lumMod val="75000"/>
                            </a:schemeClr>
                          </a:solidFill>
                          <a:effectLst/>
                          <a:latin typeface="Calibri"/>
                        </a:rPr>
                        <a:t> nevede k další spolupráci laboratoří. </a:t>
                      </a:r>
                      <a:r>
                        <a:rPr lang="cs-CZ" sz="1100" baseline="0" dirty="0" smtClean="0">
                          <a:solidFill>
                            <a:schemeClr val="tx1"/>
                          </a:solidFill>
                          <a:effectLst/>
                          <a:latin typeface="Calibri"/>
                        </a:rPr>
                        <a:t>PIGMOD se zabývá vývojem modelů a ne vlastním výzkumem.</a:t>
                      </a:r>
                      <a:endParaRPr lang="cs-CZ" sz="1100" dirty="0">
                        <a:solidFill>
                          <a:schemeClr val="tx1"/>
                        </a:solidFill>
                        <a:effectLst/>
                        <a:latin typeface="Calibri"/>
                      </a:endParaRPr>
                    </a:p>
                  </a:txBody>
                  <a:tcPr marL="68586" marR="68586" marT="0" marB="0"/>
                </a:tc>
                <a:tc>
                  <a:txBody>
                    <a:bodyPr/>
                    <a:lstStyle/>
                    <a:p>
                      <a:endParaRPr lang="cs-CZ" sz="1100" dirty="0">
                        <a:effectLst/>
                        <a:latin typeface="Calibri"/>
                      </a:endParaRPr>
                    </a:p>
                  </a:txBody>
                  <a:tcPr marL="68586" marR="68586" marT="0" marB="0"/>
                </a:tc>
              </a:tr>
              <a:tr h="1073374">
                <a:tc>
                  <a:txBody>
                    <a:bodyPr/>
                    <a:lstStyle/>
                    <a:p>
                      <a:pPr algn="ctr">
                        <a:lnSpc>
                          <a:spcPct val="115000"/>
                        </a:lnSpc>
                        <a:spcAft>
                          <a:spcPts val="0"/>
                        </a:spcAft>
                      </a:pPr>
                      <a:endParaRPr lang="cs-CZ" sz="1600" dirty="0" smtClean="0">
                        <a:effectLst/>
                      </a:endParaRPr>
                    </a:p>
                    <a:p>
                      <a:pPr algn="ctr">
                        <a:lnSpc>
                          <a:spcPct val="115000"/>
                        </a:lnSpc>
                        <a:spcAft>
                          <a:spcPts val="0"/>
                        </a:spcAft>
                      </a:pPr>
                      <a:r>
                        <a:rPr lang="cs-CZ" sz="1600" dirty="0" smtClean="0">
                          <a:effectLst/>
                        </a:rPr>
                        <a:t>Hrozby</a:t>
                      </a:r>
                      <a:endParaRPr lang="cs-CZ" sz="1100" dirty="0">
                        <a:effectLst/>
                        <a:latin typeface="Calibri"/>
                        <a:ea typeface="Calibri"/>
                        <a:cs typeface="DaunPenh"/>
                      </a:endParaRPr>
                    </a:p>
                  </a:txBody>
                  <a:tcPr marL="68586" marR="68586" marT="0" marB="0"/>
                </a:tc>
                <a:tc>
                  <a:txBody>
                    <a:bodyPr/>
                    <a:lstStyle/>
                    <a:p>
                      <a:r>
                        <a:rPr lang="cs-CZ" sz="1100" dirty="0" smtClean="0">
                          <a:effectLst/>
                          <a:latin typeface="+mn-lt"/>
                        </a:rPr>
                        <a:t>Málo grantů</a:t>
                      </a:r>
                      <a:r>
                        <a:rPr lang="cs-CZ" sz="1100" baseline="0" dirty="0" smtClean="0">
                          <a:effectLst/>
                          <a:latin typeface="+mn-lt"/>
                        </a:rPr>
                        <a:t> v roce 2015. </a:t>
                      </a:r>
                    </a:p>
                    <a:p>
                      <a:r>
                        <a:rPr lang="cs-CZ" sz="1100" baseline="0" dirty="0" smtClean="0">
                          <a:effectLst/>
                          <a:latin typeface="+mn-lt"/>
                        </a:rPr>
                        <a:t>Rizikovost financování Centra PIGMOD je snížena získáním NPU. Některé týmy mají potíže se získáváním PhD studentů. </a:t>
                      </a:r>
                      <a:endParaRPr lang="cs-CZ" sz="1100" dirty="0" smtClean="0">
                        <a:effectLst/>
                        <a:latin typeface="+mn-lt"/>
                      </a:endParaRPr>
                    </a:p>
                  </a:txBody>
                  <a:tcPr marL="68586" marR="68586" marT="0" marB="0"/>
                </a:tc>
                <a:tc>
                  <a:txBody>
                    <a:bodyPr/>
                    <a:lstStyle/>
                    <a:p>
                      <a:endParaRPr lang="cs-CZ" sz="1100" dirty="0" smtClean="0">
                        <a:effectLst/>
                        <a:latin typeface="+mn-lt"/>
                      </a:endParaRPr>
                    </a:p>
                    <a:p>
                      <a:r>
                        <a:rPr lang="cs-CZ" sz="1100" dirty="0" smtClean="0">
                          <a:effectLst/>
                          <a:latin typeface="+mn-lt"/>
                        </a:rPr>
                        <a:t>Ústav nepůsobí zaměřením týmů jednotně. Rozdílná kvalita týmů.</a:t>
                      </a:r>
                      <a:endParaRPr lang="cs-CZ" sz="1100" dirty="0">
                        <a:effectLst/>
                        <a:latin typeface="Calibri"/>
                      </a:endParaRPr>
                    </a:p>
                  </a:txBody>
                  <a:tcPr marL="68586" marR="68586" marT="0" marB="0"/>
                </a:tc>
                <a:tc>
                  <a:txBody>
                    <a:bodyPr/>
                    <a:lstStyle/>
                    <a:p>
                      <a:r>
                        <a:rPr lang="cs-CZ" sz="1100" dirty="0" smtClean="0">
                          <a:effectLst/>
                          <a:latin typeface="Calibri"/>
                        </a:rPr>
                        <a:t>Malé granty neumožňují vysokou specializaci. Věková struktura je </a:t>
                      </a:r>
                      <a:r>
                        <a:rPr lang="cs-CZ" sz="1100" dirty="0" err="1" smtClean="0">
                          <a:effectLst/>
                          <a:latin typeface="Calibri"/>
                        </a:rPr>
                        <a:t>suboptimální</a:t>
                      </a:r>
                      <a:r>
                        <a:rPr lang="cs-CZ" sz="1100" dirty="0" smtClean="0">
                          <a:effectLst/>
                          <a:latin typeface="Calibri"/>
                        </a:rPr>
                        <a:t>.</a:t>
                      </a:r>
                      <a:r>
                        <a:rPr lang="cs-CZ" sz="1100" baseline="0" dirty="0" smtClean="0">
                          <a:effectLst/>
                          <a:latin typeface="Calibri"/>
                        </a:rPr>
                        <a:t> Není mezinárodní poradní orgán. LAM  nemá propojení s ústavem</a:t>
                      </a:r>
                      <a:r>
                        <a:rPr lang="cs-CZ" sz="1100" baseline="0" dirty="0" smtClean="0">
                          <a:solidFill>
                            <a:schemeClr val="tx1"/>
                          </a:solidFill>
                          <a:effectLst/>
                          <a:latin typeface="Calibri"/>
                        </a:rPr>
                        <a:t>. </a:t>
                      </a:r>
                      <a:r>
                        <a:rPr lang="cs-CZ" sz="1100" dirty="0" smtClean="0">
                          <a:solidFill>
                            <a:schemeClr val="tx1"/>
                          </a:solidFill>
                          <a:effectLst/>
                          <a:latin typeface="+mn-lt"/>
                        </a:rPr>
                        <a:t>Věková struktura je </a:t>
                      </a:r>
                      <a:r>
                        <a:rPr lang="cs-CZ" sz="1100" dirty="0" err="1" smtClean="0">
                          <a:solidFill>
                            <a:schemeClr val="tx1"/>
                          </a:solidFill>
                          <a:effectLst/>
                          <a:latin typeface="+mn-lt"/>
                        </a:rPr>
                        <a:t>suboptimální</a:t>
                      </a:r>
                      <a:endParaRPr lang="cs-CZ" sz="1100" baseline="0" dirty="0" smtClean="0">
                        <a:solidFill>
                          <a:schemeClr val="tx1"/>
                        </a:solidFill>
                        <a:effectLst/>
                        <a:latin typeface="Calibri"/>
                      </a:endParaRPr>
                    </a:p>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r>
              <a:tr h="115918">
                <a:tc>
                  <a:txBody>
                    <a:bodyPr/>
                    <a:lstStyle/>
                    <a:p>
                      <a:pPr algn="ctr">
                        <a:lnSpc>
                          <a:spcPct val="115000"/>
                        </a:lnSpc>
                        <a:spcAft>
                          <a:spcPts val="0"/>
                        </a:spcAft>
                      </a:pPr>
                      <a:endParaRPr lang="cs-CZ" sz="1600" dirty="0" smtClean="0">
                        <a:effectLst/>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a:effectLst/>
                        <a:latin typeface="Calibri"/>
                      </a:endParaRPr>
                    </a:p>
                  </a:txBody>
                  <a:tcPr marL="68586" marR="68586" marT="0" marB="0"/>
                </a:tc>
              </a:tr>
              <a:tr h="122413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cs-CZ" sz="11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cs-CZ" sz="1600" dirty="0" smtClean="0">
                          <a:effectLst/>
                        </a:rPr>
                        <a:t>Doporučení</a:t>
                      </a:r>
                      <a:endParaRPr lang="cs-CZ" sz="900" dirty="0" smtClean="0">
                        <a:effectLst/>
                        <a:latin typeface="+mn-lt"/>
                        <a:ea typeface="Calibri"/>
                        <a:cs typeface="DaunPenh"/>
                      </a:endParaRPr>
                    </a:p>
                    <a:p>
                      <a:pPr algn="ctr">
                        <a:lnSpc>
                          <a:spcPct val="115000"/>
                        </a:lnSpc>
                        <a:spcAft>
                          <a:spcPts val="0"/>
                        </a:spcAft>
                      </a:pPr>
                      <a:endParaRPr lang="cs-CZ" sz="1100" dirty="0">
                        <a:effectLst/>
                        <a:latin typeface="Calibri"/>
                        <a:ea typeface="Calibri"/>
                        <a:cs typeface="DaunPenh"/>
                      </a:endParaRP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Aplikovat více na</a:t>
                      </a:r>
                      <a:r>
                        <a:rPr lang="cs-CZ" sz="1100" baseline="0" dirty="0" smtClean="0">
                          <a:effectLst/>
                          <a:latin typeface="+mn-lt"/>
                        </a:rPr>
                        <a:t> evropské granty. Více studentů ve výzkumu. </a:t>
                      </a:r>
                      <a:r>
                        <a:rPr lang="cs-CZ" sz="1100" baseline="0" dirty="0" smtClean="0">
                          <a:solidFill>
                            <a:srgbClr val="FF0000"/>
                          </a:solidFill>
                          <a:effectLst/>
                          <a:latin typeface="+mn-lt"/>
                        </a:rPr>
                        <a:t>Vedoucí</a:t>
                      </a:r>
                      <a:r>
                        <a:rPr lang="cs-CZ" sz="1100" baseline="0" dirty="0" smtClean="0">
                          <a:effectLst/>
                          <a:latin typeface="+mn-lt"/>
                        </a:rPr>
                        <a:t> </a:t>
                      </a:r>
                      <a:r>
                        <a:rPr lang="cs-CZ" sz="1100" baseline="0" dirty="0" smtClean="0">
                          <a:solidFill>
                            <a:srgbClr val="FF0000"/>
                          </a:solidFill>
                          <a:effectLst/>
                          <a:latin typeface="+mn-lt"/>
                        </a:rPr>
                        <a:t>laboratoří by se měli vybírat mezinárodně. </a:t>
                      </a:r>
                      <a:r>
                        <a:rPr lang="cs-CZ" sz="1100" baseline="0" dirty="0" smtClean="0">
                          <a:solidFill>
                            <a:schemeClr val="tx1"/>
                          </a:solidFill>
                          <a:effectLst/>
                          <a:latin typeface="+mn-lt"/>
                        </a:rPr>
                        <a:t>PIGMOD by měl být podpořen AV ČR.</a:t>
                      </a:r>
                      <a:endParaRPr lang="cs-CZ" sz="1100" dirty="0" smtClean="0">
                        <a:solidFill>
                          <a:schemeClr val="tx1"/>
                        </a:solidFill>
                        <a:effectLst/>
                        <a:latin typeface="+mn-lt"/>
                      </a:endParaRPr>
                    </a:p>
                    <a:p>
                      <a:endParaRPr lang="cs-CZ" sz="1100" dirty="0">
                        <a:effectLst/>
                        <a:latin typeface="Calibri"/>
                      </a:endParaRPr>
                    </a:p>
                  </a:txBody>
                  <a:tcPr marL="68586" marR="68586" marT="0" marB="0"/>
                </a:tc>
                <a:tc>
                  <a:txBody>
                    <a:bodyPr/>
                    <a:lstStyle/>
                    <a:p>
                      <a:r>
                        <a:rPr lang="cs-CZ" sz="1100" dirty="0" smtClean="0">
                          <a:effectLst/>
                          <a:latin typeface="+mn-lt"/>
                        </a:rPr>
                        <a:t>Ústav dosáhl průkazných změn za poslední období. Měl by tak pokračovat Podporovat výzkum na myších a rybách a nepreferovat </a:t>
                      </a:r>
                      <a:r>
                        <a:rPr lang="cs-CZ" sz="1100" dirty="0" err="1" smtClean="0">
                          <a:effectLst/>
                          <a:latin typeface="+mn-lt"/>
                        </a:rPr>
                        <a:t>miniprasata</a:t>
                      </a:r>
                      <a:r>
                        <a:rPr lang="cs-CZ" sz="1100" dirty="0" smtClean="0">
                          <a:effectLst/>
                          <a:latin typeface="+mn-lt"/>
                        </a:rPr>
                        <a:t>. Zlepšit úroveň Laboratoře vývojové biologie a získávání studentů.</a:t>
                      </a:r>
                      <a:endParaRPr lang="cs-CZ" sz="1100" dirty="0">
                        <a:solidFill>
                          <a:schemeClr val="tx1"/>
                        </a:solidFill>
                        <a:effectLst/>
                        <a:latin typeface="Calibri"/>
                      </a:endParaRPr>
                    </a:p>
                  </a:txBody>
                  <a:tcPr marL="68586" marR="68586" marT="0" marB="0"/>
                </a:tc>
                <a:tc>
                  <a:txBody>
                    <a:bodyPr/>
                    <a:lstStyle/>
                    <a:p>
                      <a:r>
                        <a:rPr lang="cs-CZ" sz="1100" dirty="0" smtClean="0">
                          <a:effectLst/>
                          <a:latin typeface="Calibri"/>
                        </a:rPr>
                        <a:t>Upřesnit výzkumný koncept a strategii na 10 let. Zvýšení institucionálního financování dlouhodobých projektů. </a:t>
                      </a:r>
                    </a:p>
                    <a:p>
                      <a:r>
                        <a:rPr lang="cs-CZ" sz="1100" dirty="0" smtClean="0">
                          <a:effectLst/>
                          <a:latin typeface="Calibri"/>
                        </a:rPr>
                        <a:t>Vybrat</a:t>
                      </a:r>
                      <a:r>
                        <a:rPr lang="cs-CZ" sz="1100" baseline="0" dirty="0" smtClean="0">
                          <a:effectLst/>
                          <a:latin typeface="Calibri"/>
                        </a:rPr>
                        <a:t> úzké oblasti výzkumu vynikající na mezinárodní úrovni.</a:t>
                      </a:r>
                    </a:p>
                    <a:p>
                      <a:r>
                        <a:rPr lang="cs-CZ" sz="1100" baseline="0" dirty="0" smtClean="0">
                          <a:effectLst/>
                          <a:latin typeface="Calibri"/>
                        </a:rPr>
                        <a:t>Vytvořit mezinárodní poradní orgán.  Víc zahraničních pracovníků.</a:t>
                      </a:r>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r>
              <a:tr h="221429">
                <a:tc>
                  <a:txBody>
                    <a:bodyPr/>
                    <a:lstStyle/>
                    <a:p>
                      <a:pPr algn="ctr">
                        <a:lnSpc>
                          <a:spcPct val="115000"/>
                        </a:lnSpc>
                        <a:spcAft>
                          <a:spcPts val="0"/>
                        </a:spcAft>
                      </a:pPr>
                      <a:endParaRPr lang="cs-CZ" sz="1600" dirty="0" smtClean="0">
                        <a:effectLst/>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2052" name="Rectangle 5"/>
          <p:cNvSpPr>
            <a:spLocks noChangeArrowheads="1"/>
          </p:cNvSpPr>
          <p:nvPr/>
        </p:nvSpPr>
        <p:spPr bwMode="auto">
          <a:xfrm>
            <a:off x="588963" y="9525"/>
            <a:ext cx="67897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cs-CZ" altLang="cs-CZ" sz="3200" dirty="0" smtClean="0">
                <a:solidFill>
                  <a:schemeClr val="tx2">
                    <a:lumMod val="50000"/>
                  </a:schemeClr>
                </a:solidFill>
                <a:latin typeface="Arial" panose="020B0604020202020204" pitchFamily="34" charset="0"/>
                <a:cs typeface="Arial" panose="020B0604020202020204" pitchFamily="34" charset="0"/>
              </a:rPr>
              <a:t>Srovnání komisí v hodnocení ústavu</a:t>
            </a: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355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3432102534"/>
              </p:ext>
            </p:extLst>
          </p:nvPr>
        </p:nvGraphicFramePr>
        <p:xfrm>
          <a:off x="827584" y="577850"/>
          <a:ext cx="8211691" cy="6145181"/>
        </p:xfrm>
        <a:graphic>
          <a:graphicData uri="http://schemas.openxmlformats.org/drawingml/2006/table">
            <a:tbl>
              <a:tblPr firstRow="1" firstCol="1" bandRow="1">
                <a:tableStyleId>{5C22544A-7EE6-4342-B048-85BDC9FD1C3A}</a:tableStyleId>
              </a:tblPr>
              <a:tblGrid>
                <a:gridCol w="1759093"/>
                <a:gridCol w="2272045"/>
                <a:gridCol w="2125509"/>
                <a:gridCol w="1889570"/>
                <a:gridCol w="165474"/>
              </a:tblGrid>
              <a:tr h="581901">
                <a:tc>
                  <a:txBody>
                    <a:bodyPr/>
                    <a:lstStyle/>
                    <a:p>
                      <a:endParaRPr lang="cs-CZ" sz="1100" dirty="0">
                        <a:effectLst/>
                        <a:latin typeface="Calibri"/>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6</a:t>
                      </a:r>
                      <a:endParaRPr lang="cs-CZ" sz="1100" dirty="0">
                        <a:effectLst/>
                        <a:latin typeface="Calibri"/>
                        <a:ea typeface="Calibri"/>
                        <a:cs typeface="DaunPenh"/>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7</a:t>
                      </a:r>
                      <a:endParaRPr lang="cs-CZ" sz="1100" dirty="0">
                        <a:effectLst/>
                        <a:latin typeface="Calibri"/>
                        <a:ea typeface="Calibri"/>
                        <a:cs typeface="DaunPenh"/>
                      </a:endParaRPr>
                    </a:p>
                  </a:txBody>
                  <a:tcPr marL="68586" marR="68586" marT="0" marB="0"/>
                </a:tc>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Komise</a:t>
                      </a:r>
                      <a:r>
                        <a:rPr lang="en-US" sz="1600" dirty="0" smtClean="0">
                          <a:effectLst/>
                        </a:rPr>
                        <a:t> </a:t>
                      </a:r>
                      <a:r>
                        <a:rPr lang="en-US" sz="1600" dirty="0">
                          <a:effectLst/>
                        </a:rPr>
                        <a:t>9</a:t>
                      </a:r>
                      <a:endParaRPr lang="cs-CZ" sz="1100" dirty="0">
                        <a:effectLst/>
                        <a:latin typeface="Calibri"/>
                        <a:ea typeface="Calibri"/>
                        <a:cs typeface="DaunPenh"/>
                      </a:endParaRPr>
                    </a:p>
                  </a:txBody>
                  <a:tcPr marL="68586" marR="68586" marT="0" marB="0"/>
                </a:tc>
                <a:tc>
                  <a:txBody>
                    <a:bodyPr/>
                    <a:lstStyle/>
                    <a:p>
                      <a:endParaRPr lang="cs-CZ" sz="1100" dirty="0">
                        <a:effectLst/>
                        <a:latin typeface="Calibri"/>
                      </a:endParaRPr>
                    </a:p>
                  </a:txBody>
                  <a:tcPr marL="68586" marR="68586" marT="0" marB="0"/>
                </a:tc>
              </a:tr>
              <a:tr h="706834">
                <a:tc>
                  <a:txBody>
                    <a:bodyPr/>
                    <a:lstStyle/>
                    <a:p>
                      <a:pPr algn="ctr">
                        <a:lnSpc>
                          <a:spcPct val="115000"/>
                        </a:lnSpc>
                        <a:spcAft>
                          <a:spcPts val="0"/>
                        </a:spcAft>
                      </a:pPr>
                      <a:endParaRPr lang="cs-CZ" sz="1600" dirty="0" smtClean="0">
                        <a:effectLst/>
                      </a:endParaRPr>
                    </a:p>
                    <a:p>
                      <a:pPr algn="ctr">
                        <a:lnSpc>
                          <a:spcPct val="115000"/>
                        </a:lnSpc>
                        <a:spcAft>
                          <a:spcPts val="0"/>
                        </a:spcAft>
                      </a:pPr>
                      <a:r>
                        <a:rPr lang="cs-CZ" sz="1600" dirty="0" smtClean="0">
                          <a:effectLst/>
                        </a:rPr>
                        <a:t>K</a:t>
                      </a:r>
                      <a:r>
                        <a:rPr lang="en-US" sz="1600" dirty="0" err="1" smtClean="0">
                          <a:effectLst/>
                        </a:rPr>
                        <a:t>valita</a:t>
                      </a:r>
                      <a:r>
                        <a:rPr lang="en-US" sz="1600" dirty="0" smtClean="0">
                          <a:effectLst/>
                        </a:rPr>
                        <a:t> </a:t>
                      </a:r>
                      <a:r>
                        <a:rPr lang="en-US" sz="1600" dirty="0" err="1">
                          <a:effectLst/>
                        </a:rPr>
                        <a:t>výsledků</a:t>
                      </a:r>
                      <a:endParaRPr lang="cs-CZ" sz="1100" dirty="0">
                        <a:effectLst/>
                        <a:latin typeface="Calibri"/>
                        <a:ea typeface="Calibri"/>
                        <a:cs typeface="DaunPenh"/>
                      </a:endParaRPr>
                    </a:p>
                  </a:txBody>
                  <a:tcPr marL="68586" marR="68586" marT="0" marB="0"/>
                </a:tc>
                <a:tc>
                  <a:txBody>
                    <a:bodyPr/>
                    <a:lstStyle/>
                    <a:p>
                      <a:endParaRPr lang="cs-CZ" sz="1100" dirty="0" smtClean="0">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Kvalita výsledků byla velmi dobrá, hodně národních grantů,</a:t>
                      </a:r>
                      <a:r>
                        <a:rPr lang="cs-CZ" sz="1100" baseline="0" dirty="0" smtClean="0">
                          <a:effectLst/>
                          <a:latin typeface="+mn-lt"/>
                        </a:rPr>
                        <a:t> mezinárodních málo. </a:t>
                      </a:r>
                      <a:endParaRPr lang="cs-CZ" sz="1100" dirty="0" smtClean="0">
                        <a:effectLst/>
                        <a:latin typeface="+mn-lt"/>
                      </a:endParaRPr>
                    </a:p>
                    <a:p>
                      <a:endParaRPr lang="cs-CZ" sz="1100" dirty="0">
                        <a:effectLst/>
                        <a:latin typeface="Calibri"/>
                      </a:endParaRPr>
                    </a:p>
                  </a:txBody>
                  <a:tcPr marL="68586" marR="68586" marT="0" marB="0"/>
                </a:tc>
                <a:tc>
                  <a:txBody>
                    <a:bodyPr/>
                    <a:lstStyle/>
                    <a:p>
                      <a:endParaRPr lang="cs-CZ" sz="1100" dirty="0" smtClean="0">
                        <a:effectLst/>
                        <a:latin typeface="+mn-lt"/>
                      </a:endParaRPr>
                    </a:p>
                    <a:p>
                      <a:r>
                        <a:rPr lang="cs-CZ" sz="1100" dirty="0" smtClean="0">
                          <a:effectLst/>
                          <a:latin typeface="+mn-lt"/>
                        </a:rPr>
                        <a:t>Kvalita výsledků byla dobrá a zlepšovala se v celém období. </a:t>
                      </a:r>
                    </a:p>
                  </a:txBody>
                  <a:tcPr marL="68586" marR="68586" marT="0" marB="0"/>
                </a:tc>
                <a:tc>
                  <a:txBody>
                    <a:bodyPr/>
                    <a:lstStyle/>
                    <a:p>
                      <a:r>
                        <a:rPr lang="cs-CZ" sz="1100" dirty="0" smtClean="0">
                          <a:effectLst/>
                          <a:latin typeface="Calibri"/>
                        </a:rPr>
                        <a:t>Celkově dobrá kvalita výsledků, částečně velmi dobrá a v projektech spolupráce </a:t>
                      </a:r>
                      <a:r>
                        <a:rPr lang="cs-CZ" sz="1100" dirty="0" smtClean="0">
                          <a:effectLst/>
                          <a:latin typeface="+mn-lt"/>
                        </a:rPr>
                        <a:t>činí týmy ústavu zásadní příspěvky</a:t>
                      </a:r>
                      <a:r>
                        <a:rPr lang="cs-CZ" sz="1100" dirty="0" smtClean="0">
                          <a:effectLst/>
                          <a:latin typeface="Calibri"/>
                        </a:rPr>
                        <a:t>.</a:t>
                      </a:r>
                      <a:r>
                        <a:rPr lang="cs-CZ" sz="1100" baseline="0" dirty="0" smtClean="0">
                          <a:effectLst/>
                          <a:latin typeface="Calibri"/>
                        </a:rPr>
                        <a:t> </a:t>
                      </a:r>
                      <a:endParaRPr lang="cs-CZ" sz="1100" dirty="0">
                        <a:effectLst/>
                        <a:latin typeface="Calibri"/>
                      </a:endParaRPr>
                    </a:p>
                  </a:txBody>
                  <a:tcPr marL="68586" marR="68586" marT="0" marB="0"/>
                </a:tc>
                <a:tc>
                  <a:txBody>
                    <a:bodyPr/>
                    <a:lstStyle/>
                    <a:p>
                      <a:endParaRPr lang="cs-CZ" sz="1100" dirty="0">
                        <a:effectLst/>
                        <a:latin typeface="Calibri"/>
                      </a:endParaRPr>
                    </a:p>
                  </a:txBody>
                  <a:tcPr marL="68586" marR="68586" marT="0" marB="0"/>
                </a:tc>
              </a:tr>
              <a:tr h="706834">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smtClean="0">
                          <a:effectLst/>
                        </a:rPr>
                        <a:t>Relevance </a:t>
                      </a:r>
                      <a:r>
                        <a:rPr lang="en-US" sz="1600" dirty="0" err="1">
                          <a:effectLst/>
                        </a:rPr>
                        <a:t>výsledků</a:t>
                      </a:r>
                      <a:endParaRPr lang="cs-CZ" sz="1100" dirty="0">
                        <a:effectLst/>
                        <a:latin typeface="Calibri"/>
                        <a:ea typeface="Calibri"/>
                        <a:cs typeface="DaunPenh"/>
                      </a:endParaRP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Výuka na ústavu je excelentní. Popularizace na velmi vysoké úrovni. Výsledky práce ústavu jsou veřejnosti známé.</a:t>
                      </a:r>
                    </a:p>
                    <a:p>
                      <a:endParaRPr lang="cs-CZ" sz="1100" dirty="0">
                        <a:effectLst/>
                        <a:latin typeface="Calibri"/>
                      </a:endParaRPr>
                    </a:p>
                  </a:txBody>
                  <a:tcPr marL="68586" marR="68586" marT="0" marB="0"/>
                </a:tc>
                <a:tc>
                  <a:txBody>
                    <a:bodyPr/>
                    <a:lstStyle/>
                    <a:p>
                      <a:r>
                        <a:rPr lang="cs-CZ" sz="1100" dirty="0" smtClean="0">
                          <a:effectLst/>
                          <a:latin typeface="+mn-lt"/>
                        </a:rPr>
                        <a:t>Výsledky práce jsou veřejnosti známé.</a:t>
                      </a:r>
                      <a:r>
                        <a:rPr lang="cs-CZ" sz="1100" baseline="0" dirty="0" smtClean="0">
                          <a:effectLst/>
                          <a:latin typeface="+mn-lt"/>
                        </a:rPr>
                        <a:t> Významné bylo úspěšné vybudování Centra </a:t>
                      </a:r>
                      <a:r>
                        <a:rPr lang="cs-CZ" sz="1100" baseline="0" dirty="0" err="1" smtClean="0">
                          <a:effectLst/>
                          <a:latin typeface="+mn-lt"/>
                        </a:rPr>
                        <a:t>Mendelianum</a:t>
                      </a:r>
                      <a:r>
                        <a:rPr lang="cs-CZ" sz="1100" baseline="0" dirty="0" smtClean="0">
                          <a:effectLst/>
                          <a:latin typeface="+mn-lt"/>
                        </a:rPr>
                        <a:t> pro popularizaci genetiky.  Účast v Natura 2000 projektu. </a:t>
                      </a:r>
                      <a:endParaRPr lang="cs-CZ" sz="1100" dirty="0" smtClean="0">
                        <a:effectLst/>
                        <a:latin typeface="Calibri"/>
                      </a:endParaRPr>
                    </a:p>
                  </a:txBody>
                  <a:tcPr marL="68586" marR="68586" marT="0" marB="0"/>
                </a:tc>
                <a:tc>
                  <a:txBody>
                    <a:bodyPr/>
                    <a:lstStyle/>
                    <a:p>
                      <a:endParaRPr lang="cs-CZ" sz="1100" dirty="0" smtClean="0">
                        <a:effectLst/>
                        <a:latin typeface="Calibri"/>
                      </a:endParaRPr>
                    </a:p>
                    <a:p>
                      <a:r>
                        <a:rPr lang="cs-CZ" sz="1100" dirty="0" smtClean="0">
                          <a:solidFill>
                            <a:srgbClr val="FF0000"/>
                          </a:solidFill>
                          <a:effectLst/>
                          <a:latin typeface="Calibri"/>
                        </a:rPr>
                        <a:t>Relevance výzkumu je ústavu je průměrná, ale v Brně</a:t>
                      </a:r>
                      <a:r>
                        <a:rPr lang="cs-CZ" sz="1100" baseline="0" dirty="0" smtClean="0">
                          <a:solidFill>
                            <a:srgbClr val="FF0000"/>
                          </a:solidFill>
                          <a:effectLst/>
                          <a:latin typeface="Calibri"/>
                        </a:rPr>
                        <a:t> </a:t>
                      </a:r>
                      <a:r>
                        <a:rPr lang="cs-CZ" sz="1100" dirty="0" smtClean="0">
                          <a:solidFill>
                            <a:srgbClr val="FF0000"/>
                          </a:solidFill>
                          <a:effectLst/>
                          <a:latin typeface="Calibri"/>
                        </a:rPr>
                        <a:t>velmi dobrá</a:t>
                      </a:r>
                      <a:endParaRPr lang="cs-CZ" sz="1100" dirty="0">
                        <a:solidFill>
                          <a:srgbClr val="FF0000"/>
                        </a:solidFill>
                        <a:effectLst/>
                        <a:latin typeface="Calibri"/>
                      </a:endParaRPr>
                    </a:p>
                  </a:txBody>
                  <a:tcPr marL="68586" marR="68586" marT="0" marB="0"/>
                </a:tc>
                <a:tc>
                  <a:txBody>
                    <a:bodyPr/>
                    <a:lstStyle/>
                    <a:p>
                      <a:endParaRPr lang="cs-CZ" sz="1100">
                        <a:effectLst/>
                        <a:latin typeface="Calibri"/>
                      </a:endParaRPr>
                    </a:p>
                  </a:txBody>
                  <a:tcPr marL="68586" marR="68586" marT="0" marB="0"/>
                </a:tc>
              </a:tr>
              <a:tr h="898697">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Studenti</a:t>
                      </a:r>
                      <a:r>
                        <a:rPr lang="en-US" sz="1600" dirty="0" smtClean="0">
                          <a:effectLst/>
                        </a:rPr>
                        <a:t> </a:t>
                      </a:r>
                      <a:r>
                        <a:rPr lang="en-US" sz="1600" dirty="0" err="1">
                          <a:effectLst/>
                        </a:rPr>
                        <a:t>ve</a:t>
                      </a:r>
                      <a:r>
                        <a:rPr lang="en-US" sz="1600" dirty="0">
                          <a:effectLst/>
                        </a:rPr>
                        <a:t> </a:t>
                      </a:r>
                      <a:r>
                        <a:rPr lang="en-US" sz="1600" dirty="0" err="1">
                          <a:effectLst/>
                        </a:rPr>
                        <a:t>výzkumu</a:t>
                      </a:r>
                      <a:endParaRPr lang="cs-CZ" sz="1100" dirty="0">
                        <a:effectLst/>
                        <a:latin typeface="Calibri"/>
                        <a:ea typeface="Calibri"/>
                        <a:cs typeface="DaunPenh"/>
                      </a:endParaRPr>
                    </a:p>
                  </a:txBody>
                  <a:tcPr marL="68586" marR="68586" marT="0" marB="0"/>
                </a:tc>
                <a:tc>
                  <a:txBody>
                    <a:bodyPr/>
                    <a:lstStyle/>
                    <a:p>
                      <a:endParaRPr lang="cs-CZ" sz="1100" dirty="0" smtClean="0">
                        <a:effectLst/>
                        <a:latin typeface="Calibri"/>
                      </a:endParaRPr>
                    </a:p>
                    <a:p>
                      <a:r>
                        <a:rPr lang="cs-CZ" sz="1100" dirty="0" smtClean="0">
                          <a:effectLst/>
                          <a:latin typeface="+mn-lt"/>
                        </a:rPr>
                        <a:t>Začlenění studentů do výzkumu je dostatečné, v některých týmech by se mohlo zvýšit.  </a:t>
                      </a:r>
                    </a:p>
                    <a:p>
                      <a:endParaRPr lang="cs-CZ" sz="1100" dirty="0">
                        <a:effectLst/>
                        <a:latin typeface="Calibri"/>
                      </a:endParaRPr>
                    </a:p>
                  </a:txBody>
                  <a:tcPr marL="68586" marR="68586" marT="0" marB="0"/>
                </a:tc>
                <a:tc>
                  <a:txBody>
                    <a:bodyPr/>
                    <a:lstStyle/>
                    <a:p>
                      <a:endParaRPr lang="cs-CZ" sz="1100" dirty="0" smtClean="0">
                        <a:effectLst/>
                        <a:latin typeface="+mn-lt"/>
                      </a:endParaRPr>
                    </a:p>
                    <a:p>
                      <a:r>
                        <a:rPr lang="cs-CZ" sz="1100" dirty="0" smtClean="0">
                          <a:effectLst/>
                          <a:latin typeface="+mn-lt"/>
                        </a:rPr>
                        <a:t>Vědci přednáší a školí, je mnoho studentů</a:t>
                      </a:r>
                      <a:r>
                        <a:rPr lang="cs-CZ" sz="1100" baseline="0" dirty="0" smtClean="0">
                          <a:effectLst/>
                          <a:latin typeface="+mn-lt"/>
                        </a:rPr>
                        <a:t> v laboratořích. Měl by se</a:t>
                      </a:r>
                    </a:p>
                    <a:p>
                      <a:pPr marL="0" marR="0" indent="0" algn="l" defTabSz="914400" rtl="0" eaLnBrk="1" fontAlgn="auto" latinLnBrk="0" hangingPunct="1">
                        <a:lnSpc>
                          <a:spcPct val="100000"/>
                        </a:lnSpc>
                        <a:spcBef>
                          <a:spcPts val="0"/>
                        </a:spcBef>
                        <a:spcAft>
                          <a:spcPts val="0"/>
                        </a:spcAft>
                        <a:buClrTx/>
                        <a:buSzTx/>
                        <a:buFontTx/>
                        <a:buNone/>
                        <a:tabLst/>
                        <a:defRPr/>
                      </a:pPr>
                      <a:r>
                        <a:rPr lang="cs-CZ" sz="1100" baseline="0" dirty="0" smtClean="0">
                          <a:effectLst/>
                          <a:latin typeface="+mn-lt"/>
                        </a:rPr>
                        <a:t>zlepšit nábor studentů. </a:t>
                      </a:r>
                      <a:endParaRPr lang="cs-CZ" sz="1100" dirty="0" smtClean="0">
                        <a:effectLst/>
                        <a:latin typeface="+mn-lt"/>
                      </a:endParaRPr>
                    </a:p>
                  </a:txBody>
                  <a:tcPr marL="68586" marR="68586" marT="0" marB="0"/>
                </a:tc>
                <a:tc>
                  <a:txBody>
                    <a:bodyPr/>
                    <a:lstStyle/>
                    <a:p>
                      <a:endParaRPr lang="cs-CZ" sz="1100" dirty="0" smtClean="0">
                        <a:effectLst/>
                        <a:latin typeface="Calibri"/>
                      </a:endParaRPr>
                    </a:p>
                    <a:p>
                      <a:r>
                        <a:rPr lang="cs-CZ" sz="1100" dirty="0" smtClean="0">
                          <a:effectLst/>
                          <a:latin typeface="Calibri"/>
                        </a:rPr>
                        <a:t>Začlenění studentů do výzkumu je odpovídající a velmi dobré v Brně. </a:t>
                      </a:r>
                      <a:endParaRPr lang="cs-CZ" sz="1100" dirty="0">
                        <a:effectLst/>
                        <a:latin typeface="Calibri"/>
                      </a:endParaRPr>
                    </a:p>
                  </a:txBody>
                  <a:tcPr marL="68586" marR="68586" marT="0" marB="0"/>
                </a:tc>
                <a:tc>
                  <a:txBody>
                    <a:bodyPr/>
                    <a:lstStyle/>
                    <a:p>
                      <a:endParaRPr lang="cs-CZ" sz="1100">
                        <a:effectLst/>
                        <a:latin typeface="Calibri"/>
                      </a:endParaRPr>
                    </a:p>
                  </a:txBody>
                  <a:tcPr marL="68586" marR="68586" marT="0" marB="0"/>
                </a:tc>
              </a:tr>
              <a:tr h="555200">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Národní</a:t>
                      </a:r>
                      <a:r>
                        <a:rPr lang="en-US" sz="1600" dirty="0" smtClean="0">
                          <a:effectLst/>
                        </a:rPr>
                        <a:t> </a:t>
                      </a:r>
                      <a:r>
                        <a:rPr lang="en-US" sz="1600" dirty="0" err="1">
                          <a:effectLst/>
                        </a:rPr>
                        <a:t>kontext</a:t>
                      </a:r>
                      <a:endParaRPr lang="cs-CZ" sz="1100" dirty="0">
                        <a:effectLst/>
                        <a:latin typeface="Calibri"/>
                        <a:ea typeface="Calibri"/>
                        <a:cs typeface="DaunPenh"/>
                      </a:endParaRPr>
                    </a:p>
                  </a:txBody>
                  <a:tcPr marL="68586" marR="68586" marT="0" marB="0"/>
                </a:tc>
                <a:tc>
                  <a:txBody>
                    <a:bodyPr/>
                    <a:lstStyle/>
                    <a:p>
                      <a:endParaRPr lang="cs-CZ" sz="1100" dirty="0" smtClean="0">
                        <a:effectLst/>
                        <a:latin typeface="Calibri"/>
                      </a:endParaRPr>
                    </a:p>
                    <a:p>
                      <a:r>
                        <a:rPr lang="cs-CZ" sz="1100" dirty="0" smtClean="0">
                          <a:effectLst/>
                          <a:latin typeface="Calibri"/>
                        </a:rPr>
                        <a:t>V národním měřítku</a:t>
                      </a:r>
                      <a:r>
                        <a:rPr lang="cs-CZ" sz="1100" baseline="0" dirty="0" smtClean="0">
                          <a:effectLst/>
                          <a:latin typeface="Calibri"/>
                        </a:rPr>
                        <a:t> je ústav ve svém oboru vedoucí. </a:t>
                      </a:r>
                      <a:endParaRPr lang="cs-CZ" sz="1100" dirty="0">
                        <a:effectLst/>
                        <a:latin typeface="Calibri"/>
                      </a:endParaRPr>
                    </a:p>
                  </a:txBody>
                  <a:tcPr marL="68586" marR="68586" marT="0" marB="0"/>
                </a:tc>
                <a:tc>
                  <a:txBody>
                    <a:bodyPr/>
                    <a:lstStyle/>
                    <a:p>
                      <a:endParaRPr lang="cs-CZ" sz="1100" dirty="0" smtClean="0">
                        <a:effectLst/>
                        <a:latin typeface="+mn-lt"/>
                      </a:endParaRPr>
                    </a:p>
                    <a:p>
                      <a:r>
                        <a:rPr lang="cs-CZ" sz="1100" dirty="0" smtClean="0">
                          <a:effectLst/>
                          <a:latin typeface="+mn-lt"/>
                        </a:rPr>
                        <a:t>V národním měřítku</a:t>
                      </a:r>
                      <a:r>
                        <a:rPr lang="cs-CZ" sz="1100" baseline="0" dirty="0" smtClean="0">
                          <a:effectLst/>
                          <a:latin typeface="+mn-lt"/>
                        </a:rPr>
                        <a:t> hraje  ústav ve svém oboru vedoucí roli. </a:t>
                      </a:r>
                      <a:endParaRPr lang="cs-CZ" sz="1100" dirty="0">
                        <a:effectLst/>
                        <a:latin typeface="+mn-lt"/>
                      </a:endParaRPr>
                    </a:p>
                  </a:txBody>
                  <a:tcPr marL="68586" marR="68586" marT="0" marB="0"/>
                </a:tc>
                <a:tc>
                  <a:txBody>
                    <a:bodyPr/>
                    <a:lstStyle/>
                    <a:p>
                      <a:endParaRPr lang="cs-CZ" sz="1100" dirty="0" smtClean="0">
                        <a:effectLst/>
                        <a:latin typeface="Calibri"/>
                      </a:endParaRPr>
                    </a:p>
                    <a:p>
                      <a:r>
                        <a:rPr lang="cs-CZ" sz="1100" dirty="0" smtClean="0">
                          <a:effectLst/>
                          <a:latin typeface="Calibri"/>
                        </a:rPr>
                        <a:t>Hraje vedoucí</a:t>
                      </a:r>
                      <a:r>
                        <a:rPr lang="cs-CZ" sz="1100" baseline="0" dirty="0" smtClean="0">
                          <a:effectLst/>
                          <a:latin typeface="Calibri"/>
                        </a:rPr>
                        <a:t> roli v národním měřítku.</a:t>
                      </a:r>
                      <a:endParaRPr lang="cs-CZ" sz="1100" dirty="0">
                        <a:effectLst/>
                        <a:latin typeface="Calibri"/>
                      </a:endParaRPr>
                    </a:p>
                  </a:txBody>
                  <a:tcPr marL="68586" marR="68586" marT="0" marB="0"/>
                </a:tc>
                <a:tc>
                  <a:txBody>
                    <a:bodyPr/>
                    <a:lstStyle/>
                    <a:p>
                      <a:endParaRPr lang="cs-CZ" sz="1100">
                        <a:effectLst/>
                        <a:latin typeface="Calibri"/>
                      </a:endParaRPr>
                    </a:p>
                  </a:txBody>
                  <a:tcPr marL="68586" marR="68586" marT="0" marB="0"/>
                </a:tc>
              </a:tr>
              <a:tr h="706834">
                <a:tc>
                  <a:txBody>
                    <a:bodyPr/>
                    <a:lstStyle/>
                    <a:p>
                      <a:pPr algn="ctr">
                        <a:lnSpc>
                          <a:spcPct val="115000"/>
                        </a:lnSpc>
                        <a:spcAft>
                          <a:spcPts val="0"/>
                        </a:spcAft>
                      </a:pPr>
                      <a:endParaRPr lang="cs-CZ" sz="1050" dirty="0" smtClean="0">
                        <a:effectLst/>
                      </a:endParaRPr>
                    </a:p>
                    <a:p>
                      <a:pPr algn="ctr">
                        <a:lnSpc>
                          <a:spcPct val="115000"/>
                        </a:lnSpc>
                        <a:spcAft>
                          <a:spcPts val="0"/>
                        </a:spcAft>
                      </a:pPr>
                      <a:r>
                        <a:rPr lang="en-US" sz="1600" dirty="0" err="1" smtClean="0">
                          <a:effectLst/>
                        </a:rPr>
                        <a:t>Mezinárodní</a:t>
                      </a:r>
                      <a:r>
                        <a:rPr lang="en-US" sz="1600" dirty="0" smtClean="0">
                          <a:effectLst/>
                        </a:rPr>
                        <a:t> </a:t>
                      </a:r>
                      <a:r>
                        <a:rPr lang="en-US" sz="1600" dirty="0" err="1">
                          <a:effectLst/>
                        </a:rPr>
                        <a:t>kontext</a:t>
                      </a:r>
                      <a:endParaRPr lang="cs-CZ" sz="1100" dirty="0">
                        <a:effectLst/>
                        <a:latin typeface="Calibri"/>
                        <a:ea typeface="Calibri"/>
                        <a:cs typeface="DaunPenh"/>
                      </a:endParaRPr>
                    </a:p>
                  </a:txBody>
                  <a:tcPr marL="68586" marR="68586" marT="0" marB="0"/>
                </a:tc>
                <a:tc>
                  <a:txBody>
                    <a:bodyPr/>
                    <a:lstStyle/>
                    <a:p>
                      <a:endParaRPr lang="cs-CZ" sz="1100" dirty="0" smtClean="0">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Ústav je velmi dobře znám</a:t>
                      </a:r>
                      <a:r>
                        <a:rPr lang="cs-CZ" sz="1100" baseline="0" dirty="0" smtClean="0">
                          <a:effectLst/>
                          <a:latin typeface="+mn-lt"/>
                        </a:rPr>
                        <a:t> v zahraničí díky spolupracím s  laboratořemi a zvířecími modely. </a:t>
                      </a:r>
                      <a:endParaRPr lang="cs-CZ" sz="1100" dirty="0" smtClean="0">
                        <a:effectLst/>
                        <a:latin typeface="+mn-lt"/>
                      </a:endParaRPr>
                    </a:p>
                  </a:txBody>
                  <a:tcPr marL="68586" marR="68586" marT="0" marB="0"/>
                </a:tc>
                <a:tc>
                  <a:txBody>
                    <a:bodyPr/>
                    <a:lstStyle/>
                    <a:p>
                      <a:endParaRPr lang="cs-CZ" sz="1100" dirty="0" smtClean="0">
                        <a:effectLst/>
                        <a:latin typeface="+mn-lt"/>
                      </a:endParaRPr>
                    </a:p>
                    <a:p>
                      <a:r>
                        <a:rPr lang="cs-CZ" sz="1100" dirty="0" smtClean="0">
                          <a:effectLst/>
                          <a:latin typeface="+mn-lt"/>
                        </a:rPr>
                        <a:t>Ústav je znám</a:t>
                      </a:r>
                      <a:r>
                        <a:rPr lang="cs-CZ" sz="1100" baseline="0" dirty="0" smtClean="0">
                          <a:effectLst/>
                          <a:latin typeface="+mn-lt"/>
                        </a:rPr>
                        <a:t> v zahraničí díky jednotlivým laboratořím a ne jako celek.</a:t>
                      </a:r>
                      <a:endParaRPr lang="cs-CZ" sz="1100" dirty="0" smtClean="0">
                        <a:effectLst/>
                        <a:latin typeface="+mn-lt"/>
                      </a:endParaRPr>
                    </a:p>
                  </a:txBody>
                  <a:tcPr marL="68586" marR="68586" marT="0" marB="0"/>
                </a:tc>
                <a:tc>
                  <a:txBody>
                    <a:bodyPr/>
                    <a:lstStyle/>
                    <a:p>
                      <a:endParaRPr lang="cs-CZ" sz="1100" dirty="0" smtClean="0">
                        <a:effectLst/>
                        <a:latin typeface="Calibri"/>
                      </a:endParaRPr>
                    </a:p>
                    <a:p>
                      <a:r>
                        <a:rPr lang="cs-CZ" sz="1100" dirty="0" smtClean="0">
                          <a:effectLst/>
                          <a:latin typeface="Calibri"/>
                        </a:rPr>
                        <a:t>Je mezinárodně viditelný. </a:t>
                      </a:r>
                      <a:endParaRPr lang="cs-CZ" sz="1100" dirty="0">
                        <a:effectLst/>
                        <a:latin typeface="Calibri"/>
                      </a:endParaRPr>
                    </a:p>
                  </a:txBody>
                  <a:tcPr marL="68586" marR="68586" marT="0" marB="0"/>
                </a:tc>
                <a:tc>
                  <a:txBody>
                    <a:bodyPr/>
                    <a:lstStyle/>
                    <a:p>
                      <a:endParaRPr lang="cs-CZ" sz="1100">
                        <a:effectLst/>
                        <a:latin typeface="Calibri"/>
                      </a:endParaRPr>
                    </a:p>
                  </a:txBody>
                  <a:tcPr marL="68586" marR="68586" marT="0" marB="0"/>
                </a:tc>
              </a:tr>
              <a:tr h="735310">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Vitalita</a:t>
                      </a:r>
                      <a:r>
                        <a:rPr lang="en-US" sz="1600" dirty="0" smtClean="0">
                          <a:effectLst/>
                        </a:rPr>
                        <a:t> </a:t>
                      </a:r>
                      <a:r>
                        <a:rPr lang="en-US" sz="1600" dirty="0">
                          <a:effectLst/>
                        </a:rPr>
                        <a:t>a </a:t>
                      </a:r>
                      <a:r>
                        <a:rPr lang="en-US" sz="1600" dirty="0" err="1">
                          <a:effectLst/>
                        </a:rPr>
                        <a:t>udržitelnost</a:t>
                      </a:r>
                      <a:endParaRPr lang="cs-CZ" sz="1100" dirty="0">
                        <a:effectLst/>
                        <a:latin typeface="Calibri"/>
                        <a:ea typeface="Calibri"/>
                        <a:cs typeface="DaunPenh"/>
                      </a:endParaRP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800" dirty="0" smtClean="0">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Calibri"/>
                        </a:rPr>
                        <a:t>Téměř optimální </a:t>
                      </a:r>
                      <a:r>
                        <a:rPr lang="cs-CZ" sz="1100" dirty="0" smtClean="0">
                          <a:effectLst/>
                          <a:latin typeface="+mn-lt"/>
                        </a:rPr>
                        <a:t>personální struktura, ředitel a rada iniciovali  vznik nových laboratoří</a:t>
                      </a:r>
                      <a:r>
                        <a:rPr lang="cs-CZ" sz="1100" baseline="0" dirty="0" smtClean="0">
                          <a:effectLst/>
                          <a:latin typeface="+mn-lt"/>
                        </a:rPr>
                        <a:t> a zánik neproduktivních.</a:t>
                      </a:r>
                      <a:r>
                        <a:rPr lang="cs-CZ" sz="1100" dirty="0" smtClean="0">
                          <a:effectLst/>
                          <a:latin typeface="+mn-lt"/>
                        </a:rPr>
                        <a:t> </a:t>
                      </a:r>
                    </a:p>
                  </a:txBody>
                  <a:tcPr marL="68586" marR="68586" marT="0" marB="0"/>
                </a:tc>
                <a:tc>
                  <a:txBody>
                    <a:bodyPr/>
                    <a:lstStyle/>
                    <a:p>
                      <a:endParaRPr lang="cs-CZ" sz="1100" dirty="0" smtClean="0">
                        <a:effectLst/>
                        <a:latin typeface="+mn-lt"/>
                      </a:endParaRPr>
                    </a:p>
                    <a:p>
                      <a:r>
                        <a:rPr lang="cs-CZ" sz="1100" dirty="0" smtClean="0">
                          <a:effectLst/>
                          <a:latin typeface="+mn-lt"/>
                        </a:rPr>
                        <a:t>Dobrá personální struktura, nové laboratoře,  problémem je rozdíl v úrovni jednotlivých laboratoří</a:t>
                      </a: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9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solidFill>
                            <a:srgbClr val="FF0000"/>
                          </a:solidFill>
                          <a:effectLst/>
                        </a:rPr>
                        <a:t>Vzhledem k řadě slabostí jsou  v</a:t>
                      </a:r>
                      <a:r>
                        <a:rPr lang="en-US" sz="1100" dirty="0" err="1" smtClean="0">
                          <a:solidFill>
                            <a:srgbClr val="FF0000"/>
                          </a:solidFill>
                          <a:effectLst/>
                        </a:rPr>
                        <a:t>italita</a:t>
                      </a:r>
                      <a:r>
                        <a:rPr lang="en-US" sz="1100" dirty="0" smtClean="0">
                          <a:solidFill>
                            <a:srgbClr val="FF0000"/>
                          </a:solidFill>
                          <a:effectLst/>
                        </a:rPr>
                        <a:t> a </a:t>
                      </a:r>
                      <a:r>
                        <a:rPr lang="en-US" sz="1100" dirty="0" err="1" smtClean="0">
                          <a:solidFill>
                            <a:srgbClr val="FF0000"/>
                          </a:solidFill>
                          <a:effectLst/>
                        </a:rPr>
                        <a:t>udržitelnost</a:t>
                      </a:r>
                      <a:endParaRPr lang="cs-CZ" sz="900" dirty="0" smtClean="0">
                        <a:solidFill>
                          <a:srgbClr val="FF0000"/>
                        </a:solidFill>
                        <a:effectLst/>
                        <a:latin typeface="+mn-lt"/>
                        <a:ea typeface="Calibri"/>
                        <a:cs typeface="DaunPenh"/>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solidFill>
                            <a:srgbClr val="FF0000"/>
                          </a:solidFill>
                          <a:effectLst/>
                          <a:latin typeface="Calibri"/>
                        </a:rPr>
                        <a:t>relativně nízké</a:t>
                      </a:r>
                      <a:r>
                        <a:rPr lang="cs-CZ" sz="1100" baseline="0" dirty="0" smtClean="0">
                          <a:solidFill>
                            <a:srgbClr val="FF0000"/>
                          </a:solidFill>
                          <a:effectLst/>
                          <a:latin typeface="Calibri"/>
                        </a:rPr>
                        <a:t>.</a:t>
                      </a:r>
                      <a:r>
                        <a:rPr lang="cs-CZ" sz="1100" dirty="0" smtClean="0">
                          <a:effectLst/>
                          <a:latin typeface="+mn-lt"/>
                        </a:rPr>
                        <a:t> </a:t>
                      </a:r>
                      <a:r>
                        <a:rPr lang="cs-CZ" sz="1100" dirty="0" smtClean="0">
                          <a:solidFill>
                            <a:srgbClr val="FF0000"/>
                          </a:solidFill>
                          <a:effectLst/>
                          <a:latin typeface="+mn-lt"/>
                        </a:rPr>
                        <a:t>Věková struktura je </a:t>
                      </a:r>
                      <a:r>
                        <a:rPr lang="cs-CZ" sz="1100" dirty="0" err="1" smtClean="0">
                          <a:solidFill>
                            <a:srgbClr val="FF0000"/>
                          </a:solidFill>
                          <a:effectLst/>
                          <a:latin typeface="+mn-lt"/>
                        </a:rPr>
                        <a:t>suboptimální</a:t>
                      </a:r>
                      <a:r>
                        <a:rPr lang="cs-CZ" sz="1100" dirty="0" smtClean="0">
                          <a:solidFill>
                            <a:srgbClr val="FF0000"/>
                          </a:solidFill>
                          <a:effectLst/>
                          <a:latin typeface="+mn-lt"/>
                        </a:rPr>
                        <a:t>.</a:t>
                      </a:r>
                      <a:r>
                        <a:rPr lang="cs-CZ" sz="1100" baseline="0" dirty="0" smtClean="0">
                          <a:solidFill>
                            <a:srgbClr val="FF0000"/>
                          </a:solidFill>
                          <a:effectLst/>
                          <a:latin typeface="+mn-lt"/>
                        </a:rPr>
                        <a:t> </a:t>
                      </a:r>
                      <a:endParaRPr lang="cs-CZ" sz="1100" dirty="0" smtClean="0">
                        <a:solidFill>
                          <a:srgbClr val="FF0000"/>
                        </a:solidFill>
                        <a:effectLst/>
                        <a:latin typeface="+mn-lt"/>
                      </a:endParaRPr>
                    </a:p>
                  </a:txBody>
                  <a:tcPr marL="68586" marR="68586" marT="0" marB="0"/>
                </a:tc>
                <a:tc>
                  <a:txBody>
                    <a:bodyPr/>
                    <a:lstStyle/>
                    <a:p>
                      <a:endParaRPr lang="cs-CZ" sz="1100" dirty="0">
                        <a:effectLst/>
                        <a:latin typeface="Calibri"/>
                      </a:endParaRPr>
                    </a:p>
                  </a:txBody>
                  <a:tcPr marL="68586" marR="68586" marT="0" marB="0"/>
                </a:tc>
              </a:tr>
              <a:tr h="706834">
                <a:tc>
                  <a:txBody>
                    <a:bodyPr/>
                    <a:lstStyle/>
                    <a:p>
                      <a:pPr algn="ctr">
                        <a:lnSpc>
                          <a:spcPct val="115000"/>
                        </a:lnSpc>
                        <a:spcAft>
                          <a:spcPts val="0"/>
                        </a:spcAft>
                      </a:pPr>
                      <a:endParaRPr lang="cs-CZ" sz="1600" dirty="0" smtClean="0">
                        <a:effectLst/>
                      </a:endParaRPr>
                    </a:p>
                    <a:p>
                      <a:pPr algn="ctr">
                        <a:lnSpc>
                          <a:spcPct val="115000"/>
                        </a:lnSpc>
                        <a:spcAft>
                          <a:spcPts val="0"/>
                        </a:spcAft>
                      </a:pPr>
                      <a:r>
                        <a:rPr lang="en-US" sz="1600" dirty="0" err="1" smtClean="0">
                          <a:effectLst/>
                        </a:rPr>
                        <a:t>Strategie</a:t>
                      </a:r>
                      <a:r>
                        <a:rPr lang="en-US" sz="1600" dirty="0" smtClean="0">
                          <a:effectLst/>
                        </a:rPr>
                        <a:t> </a:t>
                      </a:r>
                      <a:r>
                        <a:rPr lang="en-US" sz="1600" dirty="0">
                          <a:effectLst/>
                        </a:rPr>
                        <a:t>a </a:t>
                      </a:r>
                      <a:r>
                        <a:rPr lang="en-US" sz="1600" dirty="0" err="1">
                          <a:effectLst/>
                        </a:rPr>
                        <a:t>záměry</a:t>
                      </a:r>
                      <a:endParaRPr lang="cs-CZ" sz="1100" dirty="0">
                        <a:effectLst/>
                        <a:latin typeface="Calibri"/>
                        <a:ea typeface="Calibri"/>
                        <a:cs typeface="DaunPenh"/>
                      </a:endParaRPr>
                    </a:p>
                  </a:txBody>
                  <a:tcPr marL="68586" marR="6858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100" dirty="0" smtClean="0">
                          <a:effectLst/>
                          <a:latin typeface="+mn-lt"/>
                        </a:rPr>
                        <a:t>Ústav</a:t>
                      </a:r>
                      <a:r>
                        <a:rPr lang="cs-CZ" sz="1100" baseline="0" dirty="0" smtClean="0">
                          <a:effectLst/>
                          <a:latin typeface="+mn-lt"/>
                        </a:rPr>
                        <a:t> má dobrou strategii od 2015 do 2019. Důraz je kladen na Grantové oddělení, mezinárodní spolupráci a nová zařízeni v Brně a Praze. Vzniknou nové modely. </a:t>
                      </a:r>
                    </a:p>
                  </a:txBody>
                  <a:tcPr marL="68586" marR="68586" marT="0" marB="0"/>
                </a:tc>
                <a:tc>
                  <a:txBody>
                    <a:bodyPr/>
                    <a:lstStyle/>
                    <a:p>
                      <a:r>
                        <a:rPr lang="cs-CZ" sz="1100" dirty="0" smtClean="0">
                          <a:effectLst/>
                          <a:latin typeface="+mn-lt"/>
                        </a:rPr>
                        <a:t>Dobrá strategie do budoucna je založená na svých nejlepších výsledcích; je třeba vyžít možnosti centra PIGMOD</a:t>
                      </a:r>
                      <a:r>
                        <a:rPr lang="cs-CZ" sz="1100" baseline="0" dirty="0" smtClean="0">
                          <a:effectLst/>
                          <a:latin typeface="+mn-lt"/>
                        </a:rPr>
                        <a:t> ve prospěch ústavu.</a:t>
                      </a:r>
                      <a:r>
                        <a:rPr lang="cs-CZ" sz="1100" dirty="0" smtClean="0">
                          <a:effectLst/>
                          <a:latin typeface="+mn-lt"/>
                        </a:rPr>
                        <a:t> </a:t>
                      </a:r>
                      <a:endParaRPr lang="cs-CZ" sz="1100" baseline="0" dirty="0" smtClean="0">
                        <a:effectLst/>
                        <a:latin typeface="Calibri"/>
                      </a:endParaRPr>
                    </a:p>
                  </a:txBody>
                  <a:tcPr marL="68586" marR="68586" marT="0" marB="0"/>
                </a:tc>
                <a:tc>
                  <a:txBody>
                    <a:bodyPr/>
                    <a:lstStyle/>
                    <a:p>
                      <a:endParaRPr lang="cs-CZ" sz="1100" dirty="0" smtClean="0">
                        <a:effectLst/>
                        <a:latin typeface="Calibri"/>
                      </a:endParaRPr>
                    </a:p>
                    <a:p>
                      <a:r>
                        <a:rPr lang="cs-CZ" sz="1100" dirty="0" smtClean="0">
                          <a:solidFill>
                            <a:srgbClr val="FF0000"/>
                          </a:solidFill>
                          <a:effectLst/>
                          <a:latin typeface="Calibri"/>
                        </a:rPr>
                        <a:t>Strategie a plány nejsou přesvědčivé a potřebují podstatné zlepšení.</a:t>
                      </a:r>
                      <a:endParaRPr lang="cs-CZ" sz="1100" dirty="0">
                        <a:solidFill>
                          <a:srgbClr val="FF0000"/>
                        </a:solidFill>
                        <a:effectLst/>
                        <a:latin typeface="Calibri"/>
                      </a:endParaRPr>
                    </a:p>
                  </a:txBody>
                  <a:tcPr marL="68586" marR="68586" marT="0" marB="0"/>
                </a:tc>
                <a:tc>
                  <a:txBody>
                    <a:bodyPr/>
                    <a:lstStyle/>
                    <a:p>
                      <a:endParaRPr lang="cs-CZ" sz="1100" dirty="0">
                        <a:effectLst/>
                        <a:latin typeface="Calibri"/>
                      </a:endParaRPr>
                    </a:p>
                  </a:txBody>
                  <a:tcPr marL="68586" marR="68586" marT="0" marB="0"/>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48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3096765" cy="30956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1. ČR června 2016  </a:t>
            </a:r>
          </a:p>
        </p:txBody>
      </p:sp>
      <p:sp>
        <p:nvSpPr>
          <p:cNvPr id="21508" name="Rectangle 5"/>
          <p:cNvSpPr>
            <a:spLocks noChangeArrowheads="1"/>
          </p:cNvSpPr>
          <p:nvPr/>
        </p:nvSpPr>
        <p:spPr bwMode="auto">
          <a:xfrm>
            <a:off x="-25400" y="-12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1510"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pic>
        <p:nvPicPr>
          <p:cNvPr id="215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914400"/>
            <a:ext cx="3767137"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11225"/>
            <a:ext cx="3779837"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4914900" y="3284538"/>
            <a:ext cx="4211638" cy="3194050"/>
          </a:xfrm>
          <a:prstGeom prst="rect">
            <a:avLst/>
          </a:prstGeom>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cs-CZ" altLang="cs-CZ" sz="1400">
                <a:latin typeface="Arial" charset="0"/>
                <a:cs typeface="Times New Roman" pitchFamily="18" charset="0"/>
              </a:rPr>
              <a:t>Celkové výnosy v roce 2015 byly </a:t>
            </a:r>
            <a:r>
              <a:rPr lang="cs-CZ" altLang="cs-CZ" sz="1400" b="1">
                <a:solidFill>
                  <a:srgbClr val="FF0000"/>
                </a:solidFill>
                <a:latin typeface="Arial" charset="0"/>
                <a:cs typeface="Times New Roman" pitchFamily="18" charset="0"/>
              </a:rPr>
              <a:t>145 497 tis. Kč</a:t>
            </a:r>
            <a:r>
              <a:rPr lang="cs-CZ" altLang="cs-CZ" sz="1400">
                <a:latin typeface="Arial" charset="0"/>
                <a:cs typeface="Times New Roman" pitchFamily="18" charset="0"/>
              </a:rPr>
              <a:t>.</a:t>
            </a:r>
          </a:p>
          <a:p>
            <a:pPr algn="just" eaLnBrk="1" hangingPunct="1"/>
            <a:r>
              <a:rPr lang="cs-CZ" altLang="cs-CZ" sz="1400">
                <a:latin typeface="Arial" charset="0"/>
                <a:cs typeface="Times New Roman" pitchFamily="18" charset="0"/>
              </a:rPr>
              <a:t> </a:t>
            </a:r>
          </a:p>
          <a:p>
            <a:pPr algn="just" eaLnBrk="1" hangingPunct="1"/>
            <a:r>
              <a:rPr lang="cs-CZ" altLang="cs-CZ" sz="1400" b="1">
                <a:latin typeface="Arial" charset="0"/>
                <a:cs typeface="Times New Roman" pitchFamily="18" charset="0"/>
              </a:rPr>
              <a:t>Provozní dotace</a:t>
            </a:r>
            <a:r>
              <a:rPr lang="cs-CZ" altLang="cs-CZ" sz="1400">
                <a:latin typeface="Arial" charset="0"/>
                <a:cs typeface="Times New Roman" pitchFamily="18" charset="0"/>
              </a:rPr>
              <a:t> činila celkem 101 629 tis. Kč. Z toho 44% činila institucionální podpora od AV ČR ve výši 45 175 tis. Kč. </a:t>
            </a:r>
          </a:p>
          <a:p>
            <a:pPr algn="just" eaLnBrk="1" hangingPunct="1"/>
            <a:r>
              <a:rPr lang="cs-CZ" altLang="cs-CZ" sz="1400">
                <a:latin typeface="Arial" charset="0"/>
                <a:cs typeface="Times New Roman" pitchFamily="18" charset="0"/>
              </a:rPr>
              <a:t>Další provozní dotace byly poskytnuty v celkové výši 56 454 tis. Kč. </a:t>
            </a:r>
          </a:p>
          <a:p>
            <a:pPr algn="just" eaLnBrk="1" hangingPunct="1"/>
            <a:r>
              <a:rPr lang="cs-CZ" altLang="cs-CZ" sz="1100">
                <a:latin typeface="Arial" charset="0"/>
                <a:cs typeface="Times New Roman" pitchFamily="18" charset="0"/>
              </a:rPr>
              <a:t>Z toho: </a:t>
            </a:r>
          </a:p>
          <a:p>
            <a:pPr algn="just" eaLnBrk="1" hangingPunct="1"/>
            <a:r>
              <a:rPr lang="cs-CZ" altLang="cs-CZ" sz="1100">
                <a:latin typeface="Arial" charset="0"/>
                <a:cs typeface="Times New Roman" pitchFamily="18" charset="0"/>
              </a:rPr>
              <a:t>   22% činila dotace od GA ČR tj. 22 335 tis. Kč,</a:t>
            </a:r>
          </a:p>
          <a:p>
            <a:pPr algn="just" eaLnBrk="1" hangingPunct="1"/>
            <a:r>
              <a:rPr lang="cs-CZ" altLang="cs-CZ" sz="1100">
                <a:latin typeface="Arial" charset="0"/>
                <a:cs typeface="Times New Roman" pitchFamily="18" charset="0"/>
              </a:rPr>
              <a:t>   13% projekty ostatních resortů tj. 12 672 tis. Kč,</a:t>
            </a:r>
          </a:p>
          <a:p>
            <a:pPr algn="just" eaLnBrk="1" hangingPunct="1"/>
            <a:r>
              <a:rPr lang="cs-CZ" altLang="cs-CZ" sz="1100">
                <a:latin typeface="Arial" charset="0"/>
                <a:cs typeface="Times New Roman" pitchFamily="18" charset="0"/>
              </a:rPr>
              <a:t>   21% projekty se zahraniční spoluúčastí tj. 21 447 tis. Kč.</a:t>
            </a:r>
          </a:p>
          <a:p>
            <a:pPr algn="just" eaLnBrk="1" hangingPunct="1"/>
            <a:endParaRPr lang="cs-CZ" altLang="cs-CZ" sz="1100">
              <a:latin typeface="Arial" charset="0"/>
              <a:cs typeface="Times New Roman" pitchFamily="18" charset="0"/>
            </a:endParaRPr>
          </a:p>
          <a:p>
            <a:pPr algn="just" eaLnBrk="1" hangingPunct="1"/>
            <a:r>
              <a:rPr lang="cs-CZ" altLang="cs-CZ" sz="1100">
                <a:latin typeface="Arial" charset="0"/>
                <a:cs typeface="Times New Roman" pitchFamily="18" charset="0"/>
              </a:rPr>
              <a:t> V rámci hlavní činnosti pak nejvýznamnější podíl měly výnosy ze smluvního výzkumu celkem 8 320 tis. Kč, z čehož 7 429 tis. Kč bylo od společnosti CHDI Foundation z USA, 828 tis. Kč je od společnosti UNIQURE.</a:t>
            </a:r>
          </a:p>
        </p:txBody>
      </p:sp>
      <p:sp>
        <p:nvSpPr>
          <p:cNvPr id="3" name="Obdélník 2"/>
          <p:cNvSpPr/>
          <p:nvPr/>
        </p:nvSpPr>
        <p:spPr>
          <a:xfrm>
            <a:off x="796925" y="3284538"/>
            <a:ext cx="4135438" cy="3308350"/>
          </a:xfrm>
          <a:prstGeom prst="rect">
            <a:avLst/>
          </a:prstGeom>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cs-CZ" altLang="cs-CZ" sz="1400" dirty="0">
                <a:solidFill>
                  <a:srgbClr val="000000"/>
                </a:solidFill>
                <a:latin typeface="Arial" charset="0"/>
                <a:cs typeface="Times New Roman" pitchFamily="18" charset="0"/>
              </a:rPr>
              <a:t>Celkové výnosy v roce 2014 byly </a:t>
            </a:r>
            <a:r>
              <a:rPr lang="cs-CZ" altLang="cs-CZ" sz="1400" b="1" dirty="0">
                <a:solidFill>
                  <a:srgbClr val="FF0000"/>
                </a:solidFill>
                <a:latin typeface="Arial" charset="0"/>
                <a:cs typeface="Times New Roman" pitchFamily="18" charset="0"/>
              </a:rPr>
              <a:t>134 301 tis. Kč</a:t>
            </a:r>
            <a:r>
              <a:rPr lang="cs-CZ" altLang="cs-CZ" sz="1400" dirty="0">
                <a:solidFill>
                  <a:srgbClr val="000000"/>
                </a:solidFill>
                <a:latin typeface="Arial" charset="0"/>
                <a:cs typeface="Times New Roman" pitchFamily="18" charset="0"/>
              </a:rPr>
              <a:t>.</a:t>
            </a:r>
          </a:p>
          <a:p>
            <a:pPr algn="just" eaLnBrk="1" hangingPunct="1"/>
            <a:r>
              <a:rPr lang="cs-CZ" altLang="cs-CZ" sz="1400" dirty="0">
                <a:solidFill>
                  <a:srgbClr val="000000"/>
                </a:solidFill>
                <a:latin typeface="Arial" charset="0"/>
                <a:cs typeface="Times New Roman" pitchFamily="18" charset="0"/>
              </a:rPr>
              <a:t> </a:t>
            </a:r>
          </a:p>
          <a:p>
            <a:pPr algn="just" eaLnBrk="1" hangingPunct="1"/>
            <a:r>
              <a:rPr lang="cs-CZ" altLang="cs-CZ" sz="1400" b="1" dirty="0">
                <a:solidFill>
                  <a:srgbClr val="000000"/>
                </a:solidFill>
                <a:latin typeface="Arial" charset="0"/>
                <a:cs typeface="Times New Roman" pitchFamily="18" charset="0"/>
              </a:rPr>
              <a:t>Provozní dotace</a:t>
            </a:r>
            <a:r>
              <a:rPr lang="cs-CZ" altLang="cs-CZ" sz="1400" dirty="0">
                <a:solidFill>
                  <a:srgbClr val="000000"/>
                </a:solidFill>
                <a:latin typeface="Arial" charset="0"/>
                <a:cs typeface="Times New Roman" pitchFamily="18" charset="0"/>
              </a:rPr>
              <a:t> činila celkem </a:t>
            </a:r>
            <a:r>
              <a:rPr lang="cs-CZ" altLang="cs-CZ" sz="1400" dirty="0">
                <a:latin typeface="Arial" charset="0"/>
              </a:rPr>
              <a:t>97 609</a:t>
            </a:r>
            <a:r>
              <a:rPr lang="cs-CZ" altLang="cs-CZ" sz="1400" dirty="0">
                <a:solidFill>
                  <a:srgbClr val="000000"/>
                </a:solidFill>
                <a:latin typeface="Arial" charset="0"/>
                <a:cs typeface="Times New Roman" pitchFamily="18" charset="0"/>
              </a:rPr>
              <a:t> tis. Kč. Z toho 44% činila institucionální podpora od AV ČR ve výši </a:t>
            </a:r>
            <a:r>
              <a:rPr lang="cs-CZ" altLang="cs-CZ" sz="1400" dirty="0">
                <a:latin typeface="Arial" charset="0"/>
              </a:rPr>
              <a:t>43 107</a:t>
            </a:r>
            <a:r>
              <a:rPr lang="cs-CZ" altLang="cs-CZ" sz="1400" dirty="0">
                <a:solidFill>
                  <a:srgbClr val="000000"/>
                </a:solidFill>
                <a:latin typeface="Arial" charset="0"/>
                <a:cs typeface="Times New Roman" pitchFamily="18" charset="0"/>
              </a:rPr>
              <a:t> tis. Kč. </a:t>
            </a:r>
          </a:p>
          <a:p>
            <a:pPr algn="just" eaLnBrk="1" hangingPunct="1"/>
            <a:r>
              <a:rPr lang="cs-CZ" altLang="cs-CZ" sz="1400" dirty="0">
                <a:solidFill>
                  <a:srgbClr val="000000"/>
                </a:solidFill>
                <a:latin typeface="Arial" charset="0"/>
                <a:cs typeface="Times New Roman" pitchFamily="18" charset="0"/>
              </a:rPr>
              <a:t>Další provozní dotace byly poskytnuty v celkové výši  54 502 tis. Kč. </a:t>
            </a:r>
          </a:p>
          <a:p>
            <a:pPr algn="just" eaLnBrk="1" hangingPunct="1"/>
            <a:r>
              <a:rPr lang="cs-CZ" altLang="cs-CZ" sz="1100" dirty="0">
                <a:solidFill>
                  <a:srgbClr val="000000"/>
                </a:solidFill>
                <a:latin typeface="Arial" charset="0"/>
                <a:cs typeface="Times New Roman" pitchFamily="18" charset="0"/>
              </a:rPr>
              <a:t>Z toho: </a:t>
            </a:r>
          </a:p>
          <a:p>
            <a:pPr algn="just" eaLnBrk="1" hangingPunct="1"/>
            <a:r>
              <a:rPr lang="cs-CZ" altLang="cs-CZ" sz="1100" dirty="0">
                <a:solidFill>
                  <a:srgbClr val="000000"/>
                </a:solidFill>
                <a:latin typeface="Arial" charset="0"/>
                <a:cs typeface="Times New Roman" pitchFamily="18" charset="0"/>
              </a:rPr>
              <a:t>   </a:t>
            </a:r>
            <a:r>
              <a:rPr lang="cs-CZ" altLang="cs-CZ" sz="1100" dirty="0">
                <a:latin typeface="Arial" charset="0"/>
                <a:cs typeface="Times New Roman" pitchFamily="18" charset="0"/>
              </a:rPr>
              <a:t>25% činila dotace od Grantové agentury ČR tj. 24 040 tis. Kč</a:t>
            </a:r>
            <a:r>
              <a:rPr lang="cs-CZ" altLang="cs-CZ" sz="1100" dirty="0">
                <a:solidFill>
                  <a:srgbClr val="000000"/>
                </a:solidFill>
                <a:latin typeface="Arial" charset="0"/>
                <a:cs typeface="Times New Roman" pitchFamily="18" charset="0"/>
              </a:rPr>
              <a:t>,</a:t>
            </a:r>
          </a:p>
          <a:p>
            <a:pPr eaLnBrk="1" hangingPunct="1"/>
            <a:r>
              <a:rPr lang="cs-CZ" altLang="cs-CZ" sz="1100" dirty="0">
                <a:solidFill>
                  <a:srgbClr val="000000"/>
                </a:solidFill>
                <a:latin typeface="Arial" charset="0"/>
                <a:cs typeface="Times New Roman" pitchFamily="18" charset="0"/>
              </a:rPr>
              <a:t>   </a:t>
            </a:r>
            <a:r>
              <a:rPr lang="cs-CZ" altLang="cs-CZ" sz="1200" dirty="0"/>
              <a:t>15% projekty ostatních resortů tj. 14 293 tis. Kč,</a:t>
            </a:r>
          </a:p>
          <a:p>
            <a:pPr algn="just" eaLnBrk="1" hangingPunct="1"/>
            <a:r>
              <a:rPr lang="cs-CZ" altLang="cs-CZ" sz="1100" dirty="0">
                <a:solidFill>
                  <a:srgbClr val="000000"/>
                </a:solidFill>
                <a:latin typeface="Arial" charset="0"/>
                <a:cs typeface="Times New Roman" pitchFamily="18" charset="0"/>
              </a:rPr>
              <a:t>   </a:t>
            </a:r>
            <a:r>
              <a:rPr lang="cs-CZ" altLang="cs-CZ" sz="1200" dirty="0"/>
              <a:t>16% projekty se zahraniční spoluúčastí tj. 16 169 tis. Kč.</a:t>
            </a:r>
          </a:p>
          <a:p>
            <a:pPr algn="just" eaLnBrk="1" hangingPunct="1"/>
            <a:endParaRPr lang="cs-CZ" altLang="cs-CZ" sz="1100" dirty="0">
              <a:solidFill>
                <a:srgbClr val="000000"/>
              </a:solidFill>
              <a:latin typeface="Arial" charset="0"/>
              <a:cs typeface="Times New Roman" pitchFamily="18" charset="0"/>
            </a:endParaRPr>
          </a:p>
          <a:p>
            <a:pPr algn="just" eaLnBrk="1" hangingPunct="1"/>
            <a:r>
              <a:rPr lang="cs-CZ" altLang="cs-CZ" sz="1100" dirty="0">
                <a:solidFill>
                  <a:srgbClr val="000000"/>
                </a:solidFill>
                <a:latin typeface="Arial" charset="0"/>
                <a:cs typeface="Times New Roman" pitchFamily="18" charset="0"/>
              </a:rPr>
              <a:t> V rámci hlavní činnosti pak nejvýznamnější podíl měly výnosy ze smluvního výzkumu celkem </a:t>
            </a:r>
            <a:r>
              <a:rPr lang="cs-CZ" altLang="cs-CZ" sz="1200" dirty="0"/>
              <a:t>7 883 tis. Kč</a:t>
            </a:r>
            <a:r>
              <a:rPr lang="cs-CZ" altLang="cs-CZ" sz="1100" dirty="0">
                <a:solidFill>
                  <a:srgbClr val="000000"/>
                </a:solidFill>
                <a:latin typeface="Arial" charset="0"/>
                <a:cs typeface="Times New Roman" pitchFamily="18" charset="0"/>
              </a:rPr>
              <a:t>, z čehož </a:t>
            </a:r>
            <a:r>
              <a:rPr lang="cs-CZ" altLang="cs-CZ" sz="1200" dirty="0"/>
              <a:t>6 988 tis. Kč </a:t>
            </a:r>
            <a:r>
              <a:rPr lang="cs-CZ" altLang="cs-CZ" sz="1100" dirty="0">
                <a:solidFill>
                  <a:srgbClr val="000000"/>
                </a:solidFill>
                <a:latin typeface="Arial" charset="0"/>
                <a:cs typeface="Times New Roman" pitchFamily="18" charset="0"/>
              </a:rPr>
              <a:t>bylo od společnosti CHDI Foundation z USA, </a:t>
            </a:r>
            <a:r>
              <a:rPr lang="cs-CZ" altLang="cs-CZ" sz="1200" dirty="0"/>
              <a:t>872</a:t>
            </a:r>
            <a:r>
              <a:rPr lang="cs-CZ" altLang="cs-CZ" sz="1100" dirty="0">
                <a:solidFill>
                  <a:srgbClr val="000000"/>
                </a:solidFill>
                <a:latin typeface="Arial" charset="0"/>
                <a:cs typeface="Times New Roman" pitchFamily="18" charset="0"/>
              </a:rPr>
              <a:t> tis. Kč je od společnosti NEURALSTEM.</a:t>
            </a:r>
          </a:p>
        </p:txBody>
      </p:sp>
      <p:sp>
        <p:nvSpPr>
          <p:cNvPr id="21515" name="Obdélník 3"/>
          <p:cNvSpPr>
            <a:spLocks noChangeArrowheads="1"/>
          </p:cNvSpPr>
          <p:nvPr/>
        </p:nvSpPr>
        <p:spPr bwMode="auto">
          <a:xfrm>
            <a:off x="588963" y="260350"/>
            <a:ext cx="84724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3200">
                <a:solidFill>
                  <a:srgbClr val="000000"/>
                </a:solidFill>
                <a:latin typeface="Arial" charset="0"/>
                <a:cs typeface="Times New Roman" pitchFamily="18" charset="0"/>
              </a:rPr>
              <a:t>Struktura příjmů 2014 a 2015</a:t>
            </a:r>
            <a:r>
              <a:rPr lang="pl-PL" altLang="cs-CZ" sz="3200">
                <a:latin typeface="Arial" charset="0"/>
              </a:rPr>
              <a:t> - hlavní činnost</a:t>
            </a:r>
            <a:endParaRPr lang="cs-CZ" altLang="cs-CZ" sz="320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2253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2534" name="Rectangle 7"/>
          <p:cNvSpPr>
            <a:spLocks noChangeArrowheads="1"/>
          </p:cNvSpPr>
          <p:nvPr/>
        </p:nvSpPr>
        <p:spPr bwMode="auto">
          <a:xfrm>
            <a:off x="5003800" y="2060575"/>
            <a:ext cx="4140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15888"/>
            <a:ext cx="8555037" cy="585787"/>
          </a:xfrm>
          <a:prstGeom prst="rect">
            <a:avLst/>
          </a:prstGeom>
        </p:spPr>
        <p:txBody>
          <a:bodyPr>
            <a:spAutoFit/>
          </a:bodyPr>
          <a:lstStyle/>
          <a:p>
            <a:pPr marL="87313" indent="95250">
              <a:defRPr/>
            </a:pPr>
            <a:r>
              <a:rPr lang="pl-PL" sz="3200" dirty="0">
                <a:solidFill>
                  <a:schemeClr val="tx2">
                    <a:lumMod val="50000"/>
                  </a:schemeClr>
                </a:solidFill>
                <a:latin typeface="Arial" panose="020B0604020202020204" pitchFamily="34" charset="0"/>
                <a:cs typeface="Arial" panose="020B0604020202020204" pitchFamily="34" charset="0"/>
              </a:rPr>
              <a:t>Struktura příjmů 2014 - 15 - vedlejší činnost</a:t>
            </a:r>
          </a:p>
        </p:txBody>
      </p:sp>
      <p:sp>
        <p:nvSpPr>
          <p:cNvPr id="3" name="Obdélník 2"/>
          <p:cNvSpPr/>
          <p:nvPr/>
        </p:nvSpPr>
        <p:spPr>
          <a:xfrm>
            <a:off x="4716462" y="1912938"/>
            <a:ext cx="4427538" cy="3416320"/>
          </a:xfrm>
          <a:prstGeom prst="rect">
            <a:avLst/>
          </a:prstGeom>
        </p:spPr>
        <p:txBody>
          <a:bodyPr wrap="square">
            <a:spAutoFit/>
          </a:bodyPr>
          <a:lstStyle/>
          <a:p>
            <a:pPr>
              <a:defRPr/>
            </a:pPr>
            <a:r>
              <a:rPr lang="cs-CZ" b="1" u="sng" dirty="0">
                <a:solidFill>
                  <a:schemeClr val="tx2">
                    <a:lumMod val="50000"/>
                  </a:schemeClr>
                </a:solidFill>
              </a:rPr>
              <a:t>Výnosy  ze zakázek v rámci jiné činnosti (výběrově)</a:t>
            </a:r>
            <a:r>
              <a:rPr lang="cs-CZ" dirty="0">
                <a:solidFill>
                  <a:schemeClr val="tx2">
                    <a:lumMod val="50000"/>
                  </a:schemeClr>
                </a:solidFill>
              </a:rPr>
              <a:t>:</a:t>
            </a:r>
          </a:p>
          <a:p>
            <a:pPr>
              <a:defRPr/>
            </a:pPr>
            <a:endParaRPr lang="cs-CZ" dirty="0">
              <a:solidFill>
                <a:schemeClr val="tx2">
                  <a:lumMod val="50000"/>
                </a:schemeClr>
              </a:solidFill>
            </a:endParaRPr>
          </a:p>
          <a:p>
            <a:pPr>
              <a:defRPr/>
            </a:pPr>
            <a:r>
              <a:rPr lang="cs-CZ" dirty="0">
                <a:solidFill>
                  <a:schemeClr val="tx2">
                    <a:lumMod val="50000"/>
                  </a:schemeClr>
                </a:solidFill>
              </a:rPr>
              <a:t>247 tis. Kč Zakázky </a:t>
            </a:r>
            <a:r>
              <a:rPr lang="cs-CZ" dirty="0" smtClean="0">
                <a:solidFill>
                  <a:schemeClr val="tx2">
                    <a:lumMod val="50000"/>
                  </a:schemeClr>
                </a:solidFill>
              </a:rPr>
              <a:t>Kovářová MS </a:t>
            </a:r>
            <a:endParaRPr lang="cs-CZ" dirty="0">
              <a:solidFill>
                <a:schemeClr val="tx2">
                  <a:lumMod val="50000"/>
                </a:schemeClr>
              </a:solidFill>
            </a:endParaRPr>
          </a:p>
          <a:p>
            <a:pPr>
              <a:defRPr/>
            </a:pPr>
            <a:endParaRPr lang="cs-CZ" dirty="0">
              <a:solidFill>
                <a:schemeClr val="tx2">
                  <a:lumMod val="50000"/>
                </a:schemeClr>
              </a:solidFill>
            </a:endParaRPr>
          </a:p>
          <a:p>
            <a:pPr>
              <a:defRPr/>
            </a:pPr>
            <a:r>
              <a:rPr lang="cs-CZ" dirty="0">
                <a:solidFill>
                  <a:schemeClr val="tx2">
                    <a:lumMod val="50000"/>
                  </a:schemeClr>
                </a:solidFill>
              </a:rPr>
              <a:t>621 tis. Kč Zakázky Šlechta </a:t>
            </a:r>
            <a:r>
              <a:rPr lang="cs-CZ" dirty="0" smtClean="0">
                <a:solidFill>
                  <a:schemeClr val="tx2">
                    <a:lumMod val="50000"/>
                  </a:schemeClr>
                </a:solidFill>
              </a:rPr>
              <a:t>ryby </a:t>
            </a:r>
            <a:r>
              <a:rPr lang="cs-CZ" dirty="0" err="1" smtClean="0">
                <a:solidFill>
                  <a:schemeClr val="tx2">
                    <a:lumMod val="50000"/>
                  </a:schemeClr>
                </a:solidFill>
              </a:rPr>
              <a:t>genotypizace</a:t>
            </a:r>
            <a:endParaRPr lang="cs-CZ" dirty="0">
              <a:solidFill>
                <a:schemeClr val="tx2">
                  <a:lumMod val="50000"/>
                </a:schemeClr>
              </a:solidFill>
            </a:endParaRPr>
          </a:p>
          <a:p>
            <a:pPr>
              <a:defRPr/>
            </a:pPr>
            <a:endParaRPr lang="cs-CZ" dirty="0">
              <a:solidFill>
                <a:schemeClr val="tx2">
                  <a:lumMod val="50000"/>
                </a:schemeClr>
              </a:solidFill>
            </a:endParaRPr>
          </a:p>
          <a:p>
            <a:pPr>
              <a:defRPr/>
            </a:pPr>
            <a:r>
              <a:rPr lang="cs-CZ" dirty="0">
                <a:solidFill>
                  <a:schemeClr val="tx2">
                    <a:lumMod val="50000"/>
                  </a:schemeClr>
                </a:solidFill>
              </a:rPr>
              <a:t>173 tis. Kč Zakázky </a:t>
            </a:r>
            <a:r>
              <a:rPr lang="cs-CZ" dirty="0" err="1">
                <a:solidFill>
                  <a:schemeClr val="tx2">
                    <a:lumMod val="50000"/>
                  </a:schemeClr>
                </a:solidFill>
              </a:rPr>
              <a:t>Juhás</a:t>
            </a:r>
            <a:r>
              <a:rPr lang="cs-CZ" dirty="0">
                <a:solidFill>
                  <a:schemeClr val="tx2">
                    <a:lumMod val="50000"/>
                  </a:schemeClr>
                </a:solidFill>
              </a:rPr>
              <a:t> </a:t>
            </a:r>
            <a:r>
              <a:rPr lang="cs-CZ" dirty="0" smtClean="0">
                <a:solidFill>
                  <a:schemeClr val="tx2">
                    <a:lumMod val="50000"/>
                  </a:schemeClr>
                </a:solidFill>
              </a:rPr>
              <a:t>veterinární</a:t>
            </a:r>
          </a:p>
          <a:p>
            <a:pPr>
              <a:defRPr/>
            </a:pPr>
            <a:r>
              <a:rPr lang="cs-CZ" dirty="0">
                <a:solidFill>
                  <a:schemeClr val="tx2">
                    <a:lumMod val="50000"/>
                  </a:schemeClr>
                </a:solidFill>
              </a:rPr>
              <a:t> </a:t>
            </a:r>
            <a:r>
              <a:rPr lang="cs-CZ" dirty="0" smtClean="0">
                <a:solidFill>
                  <a:schemeClr val="tx2">
                    <a:lumMod val="50000"/>
                  </a:schemeClr>
                </a:solidFill>
              </a:rPr>
              <a:t>     </a:t>
            </a:r>
            <a:r>
              <a:rPr lang="cs-CZ" dirty="0">
                <a:solidFill>
                  <a:schemeClr val="tx2">
                    <a:lumMod val="50000"/>
                  </a:schemeClr>
                </a:solidFill>
              </a:rPr>
              <a:t>činnost</a:t>
            </a:r>
          </a:p>
          <a:p>
            <a:pPr>
              <a:defRPr/>
            </a:pPr>
            <a:endParaRPr lang="cs-CZ" dirty="0">
              <a:solidFill>
                <a:schemeClr val="tx2">
                  <a:lumMod val="50000"/>
                </a:schemeClr>
              </a:solidFill>
            </a:endParaRPr>
          </a:p>
          <a:p>
            <a:pPr>
              <a:defRPr/>
            </a:pPr>
            <a:r>
              <a:rPr lang="cs-CZ" dirty="0">
                <a:solidFill>
                  <a:schemeClr val="tx2">
                    <a:lumMod val="50000"/>
                  </a:schemeClr>
                </a:solidFill>
              </a:rPr>
              <a:t>919 tis. Kč Zakázky Motlík </a:t>
            </a:r>
            <a:r>
              <a:rPr lang="cs-CZ" dirty="0" smtClean="0">
                <a:solidFill>
                  <a:schemeClr val="tx2">
                    <a:lumMod val="50000"/>
                  </a:schemeClr>
                </a:solidFill>
              </a:rPr>
              <a:t>FNUSA,  </a:t>
            </a:r>
            <a:endParaRPr lang="cs-CZ" dirty="0">
              <a:solidFill>
                <a:schemeClr val="tx2">
                  <a:lumMod val="50000"/>
                </a:schemeClr>
              </a:solidFill>
            </a:endParaRPr>
          </a:p>
          <a:p>
            <a:pPr>
              <a:defRPr/>
            </a:pPr>
            <a:r>
              <a:rPr lang="cs-CZ" dirty="0" smtClean="0">
                <a:solidFill>
                  <a:schemeClr val="tx2">
                    <a:lumMod val="50000"/>
                  </a:schemeClr>
                </a:solidFill>
              </a:rPr>
              <a:t>      GMO prasata s chlopněmi bez antigenů</a:t>
            </a:r>
            <a:endParaRPr lang="cs-CZ" dirty="0">
              <a:solidFill>
                <a:schemeClr val="tx2">
                  <a:lumMod val="50000"/>
                </a:schemeClr>
              </a:solidFill>
            </a:endParaRPr>
          </a:p>
        </p:txBody>
      </p:sp>
      <p:sp>
        <p:nvSpPr>
          <p:cNvPr id="4" name="Obdélník 3"/>
          <p:cNvSpPr/>
          <p:nvPr/>
        </p:nvSpPr>
        <p:spPr>
          <a:xfrm>
            <a:off x="827088" y="1916113"/>
            <a:ext cx="3889375" cy="3970318"/>
          </a:xfrm>
          <a:prstGeom prst="rect">
            <a:avLst/>
          </a:prstGeom>
        </p:spPr>
        <p:txBody>
          <a:bodyPr>
            <a:spAutoFit/>
          </a:bodyPr>
          <a:lstStyle/>
          <a:p>
            <a:pPr>
              <a:defRPr/>
            </a:pPr>
            <a:r>
              <a:rPr lang="cs-CZ" b="1" u="sng" dirty="0">
                <a:solidFill>
                  <a:schemeClr val="tx2">
                    <a:lumMod val="50000"/>
                  </a:schemeClr>
                </a:solidFill>
              </a:rPr>
              <a:t>Výnosy  ze zakázek v rámci jiné činnosti (výběrově)</a:t>
            </a:r>
            <a:r>
              <a:rPr lang="cs-CZ" dirty="0">
                <a:solidFill>
                  <a:schemeClr val="tx2">
                    <a:lumMod val="50000"/>
                  </a:schemeClr>
                </a:solidFill>
              </a:rPr>
              <a:t>:</a:t>
            </a:r>
          </a:p>
          <a:p>
            <a:pPr>
              <a:defRPr/>
            </a:pPr>
            <a:endParaRPr lang="cs-CZ" dirty="0">
              <a:solidFill>
                <a:schemeClr val="tx2">
                  <a:lumMod val="50000"/>
                </a:schemeClr>
              </a:solidFill>
            </a:endParaRPr>
          </a:p>
          <a:p>
            <a:pPr>
              <a:defRPr/>
            </a:pPr>
            <a:r>
              <a:rPr lang="cs-CZ" dirty="0">
                <a:solidFill>
                  <a:schemeClr val="tx2">
                    <a:lumMod val="50000"/>
                  </a:schemeClr>
                </a:solidFill>
              </a:rPr>
              <a:t>46 tis. Kč Zakázky CB BIO </a:t>
            </a:r>
            <a:r>
              <a:rPr lang="cs-CZ" dirty="0" err="1">
                <a:solidFill>
                  <a:schemeClr val="tx2">
                    <a:lumMod val="50000"/>
                  </a:schemeClr>
                </a:solidFill>
              </a:rPr>
              <a:t>Litvínec</a:t>
            </a:r>
            <a:r>
              <a:rPr lang="cs-CZ" dirty="0">
                <a:solidFill>
                  <a:schemeClr val="tx2">
                    <a:lumMod val="50000"/>
                  </a:schemeClr>
                </a:solidFill>
              </a:rPr>
              <a:t> </a:t>
            </a:r>
          </a:p>
          <a:p>
            <a:pPr>
              <a:defRPr/>
            </a:pPr>
            <a:r>
              <a:rPr lang="cs-CZ" dirty="0">
                <a:solidFill>
                  <a:schemeClr val="tx2">
                    <a:lumMod val="50000"/>
                  </a:schemeClr>
                </a:solidFill>
              </a:rPr>
              <a:t>	</a:t>
            </a:r>
            <a:r>
              <a:rPr lang="cs-CZ" dirty="0" smtClean="0">
                <a:solidFill>
                  <a:schemeClr val="tx2">
                    <a:lumMod val="50000"/>
                  </a:schemeClr>
                </a:solidFill>
              </a:rPr>
              <a:t> ustájení </a:t>
            </a:r>
            <a:r>
              <a:rPr lang="cs-CZ" dirty="0">
                <a:solidFill>
                  <a:schemeClr val="tx2">
                    <a:lumMod val="50000"/>
                  </a:schemeClr>
                </a:solidFill>
              </a:rPr>
              <a:t>a ošetřování prasat</a:t>
            </a:r>
          </a:p>
          <a:p>
            <a:pPr>
              <a:defRPr/>
            </a:pPr>
            <a:endParaRPr lang="cs-CZ" dirty="0">
              <a:solidFill>
                <a:schemeClr val="tx2">
                  <a:lumMod val="50000"/>
                </a:schemeClr>
              </a:solidFill>
            </a:endParaRPr>
          </a:p>
          <a:p>
            <a:pPr>
              <a:defRPr/>
            </a:pPr>
            <a:r>
              <a:rPr lang="cs-CZ" dirty="0">
                <a:solidFill>
                  <a:schemeClr val="tx2">
                    <a:lumMod val="50000"/>
                  </a:schemeClr>
                </a:solidFill>
              </a:rPr>
              <a:t>674 tis. Kč Zakázky Šlechta ryby</a:t>
            </a:r>
          </a:p>
          <a:p>
            <a:pPr>
              <a:defRPr/>
            </a:pPr>
            <a:endParaRPr lang="cs-CZ" dirty="0">
              <a:solidFill>
                <a:schemeClr val="tx2">
                  <a:lumMod val="50000"/>
                </a:schemeClr>
              </a:solidFill>
            </a:endParaRPr>
          </a:p>
          <a:p>
            <a:pPr>
              <a:defRPr/>
            </a:pPr>
            <a:r>
              <a:rPr lang="cs-CZ" dirty="0">
                <a:solidFill>
                  <a:schemeClr val="tx2">
                    <a:lumMod val="50000"/>
                  </a:schemeClr>
                </a:solidFill>
              </a:rPr>
              <a:t>295 tis. Kč Zakázky </a:t>
            </a:r>
            <a:r>
              <a:rPr lang="cs-CZ" dirty="0" err="1">
                <a:solidFill>
                  <a:schemeClr val="tx2">
                    <a:lumMod val="50000"/>
                  </a:schemeClr>
                </a:solidFill>
              </a:rPr>
              <a:t>Juhás</a:t>
            </a:r>
            <a:r>
              <a:rPr lang="cs-CZ" dirty="0">
                <a:solidFill>
                  <a:schemeClr val="tx2">
                    <a:lumMod val="50000"/>
                  </a:schemeClr>
                </a:solidFill>
              </a:rPr>
              <a:t> veterinární</a:t>
            </a:r>
          </a:p>
          <a:p>
            <a:pPr>
              <a:defRPr/>
            </a:pPr>
            <a:r>
              <a:rPr lang="cs-CZ" dirty="0">
                <a:solidFill>
                  <a:schemeClr val="tx2">
                    <a:lumMod val="50000"/>
                  </a:schemeClr>
                </a:solidFill>
              </a:rPr>
              <a:t> 	</a:t>
            </a:r>
            <a:r>
              <a:rPr lang="cs-CZ" dirty="0" smtClean="0">
                <a:solidFill>
                  <a:schemeClr val="tx2">
                    <a:lumMod val="50000"/>
                  </a:schemeClr>
                </a:solidFill>
              </a:rPr>
              <a:t> činnost</a:t>
            </a:r>
            <a:endParaRPr lang="cs-CZ" dirty="0">
              <a:solidFill>
                <a:schemeClr val="tx2">
                  <a:lumMod val="50000"/>
                </a:schemeClr>
              </a:solidFill>
            </a:endParaRPr>
          </a:p>
          <a:p>
            <a:pPr>
              <a:defRPr/>
            </a:pPr>
            <a:endParaRPr lang="cs-CZ" dirty="0">
              <a:solidFill>
                <a:schemeClr val="tx2">
                  <a:lumMod val="50000"/>
                </a:schemeClr>
              </a:solidFill>
            </a:endParaRPr>
          </a:p>
          <a:p>
            <a:pPr>
              <a:defRPr/>
            </a:pPr>
            <a:r>
              <a:rPr lang="cs-CZ" dirty="0">
                <a:solidFill>
                  <a:schemeClr val="tx2">
                    <a:lumMod val="50000"/>
                  </a:schemeClr>
                </a:solidFill>
              </a:rPr>
              <a:t>209 tis. Kč Zakázky Motlík FNUSA</a:t>
            </a:r>
          </a:p>
          <a:p>
            <a:pPr>
              <a:defRPr/>
            </a:pPr>
            <a:r>
              <a:rPr lang="cs-CZ" dirty="0">
                <a:solidFill>
                  <a:schemeClr val="tx2">
                    <a:lumMod val="50000"/>
                  </a:schemeClr>
                </a:solidFill>
              </a:rPr>
              <a:t>	 GMO prasata s </a:t>
            </a:r>
            <a:r>
              <a:rPr lang="cs-CZ" dirty="0" smtClean="0">
                <a:solidFill>
                  <a:schemeClr val="tx2">
                    <a:lumMod val="50000"/>
                  </a:schemeClr>
                </a:solidFill>
              </a:rPr>
              <a:t>chlopněmi</a:t>
            </a:r>
          </a:p>
          <a:p>
            <a:pPr>
              <a:defRPr/>
            </a:pPr>
            <a:r>
              <a:rPr lang="cs-CZ" dirty="0">
                <a:solidFill>
                  <a:schemeClr val="tx2">
                    <a:lumMod val="50000"/>
                  </a:schemeClr>
                </a:solidFill>
              </a:rPr>
              <a:t> </a:t>
            </a:r>
            <a:r>
              <a:rPr lang="cs-CZ" dirty="0" smtClean="0">
                <a:solidFill>
                  <a:schemeClr val="tx2">
                    <a:lumMod val="50000"/>
                  </a:schemeClr>
                </a:solidFill>
              </a:rPr>
              <a:t>                  bez </a:t>
            </a:r>
            <a:r>
              <a:rPr lang="cs-CZ" dirty="0">
                <a:solidFill>
                  <a:schemeClr val="tx2">
                    <a:lumMod val="50000"/>
                  </a:schemeClr>
                </a:solidFill>
              </a:rPr>
              <a:t>antigenů</a:t>
            </a:r>
          </a:p>
        </p:txBody>
      </p:sp>
      <p:sp>
        <p:nvSpPr>
          <p:cNvPr id="6" name="Obdélník 5"/>
          <p:cNvSpPr/>
          <p:nvPr/>
        </p:nvSpPr>
        <p:spPr>
          <a:xfrm>
            <a:off x="1042988" y="1123950"/>
            <a:ext cx="7632700" cy="584200"/>
          </a:xfrm>
          <a:prstGeom prst="rect">
            <a:avLst/>
          </a:prstGeom>
        </p:spPr>
        <p:txBody>
          <a:bodyPr>
            <a:spAutoFit/>
          </a:bodyPr>
          <a:lstStyle/>
          <a:p>
            <a:pPr>
              <a:defRPr/>
            </a:pPr>
            <a:r>
              <a:rPr lang="cs-CZ" sz="3200" dirty="0"/>
              <a:t>              </a:t>
            </a:r>
            <a:r>
              <a:rPr lang="cs-CZ" sz="3200" dirty="0">
                <a:solidFill>
                  <a:schemeClr val="tx2">
                    <a:lumMod val="50000"/>
                  </a:schemeClr>
                </a:solidFill>
              </a:rPr>
              <a:t>2014                              2015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b="1" dirty="0" smtClean="0"/>
              <a:t> </a:t>
            </a:r>
            <a:r>
              <a:rPr lang="cs-CZ" altLang="cs-CZ" sz="1200" b="1" dirty="0" smtClean="0">
                <a:solidFill>
                  <a:schemeClr val="tx2">
                    <a:lumMod val="50000"/>
                  </a:schemeClr>
                </a:solidFill>
              </a:rPr>
              <a:t>Kancelář Akademie věd   1. června 2016  </a:t>
            </a:r>
          </a:p>
        </p:txBody>
      </p:sp>
      <p:sp>
        <p:nvSpPr>
          <p:cNvPr id="2662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6630"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92075"/>
            <a:ext cx="8375650" cy="585788"/>
          </a:xfrm>
          <a:prstGeom prst="rect">
            <a:avLst/>
          </a:prstGeom>
        </p:spPr>
        <p:txBody>
          <a:bodyPr>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Návrh rozpočtu 2017 – 2021                        1.</a:t>
            </a:r>
            <a:endParaRPr lang="cs-CZ" altLang="cs-CZ" sz="3200" dirty="0">
              <a:solidFill>
                <a:schemeClr val="tx2">
                  <a:lumMod val="50000"/>
                </a:schemeClr>
              </a:solidFill>
            </a:endParaRPr>
          </a:p>
        </p:txBody>
      </p:sp>
      <p:sp>
        <p:nvSpPr>
          <p:cNvPr id="26632" name="Obdélník 2"/>
          <p:cNvSpPr>
            <a:spLocks noChangeArrowheads="1"/>
          </p:cNvSpPr>
          <p:nvPr/>
        </p:nvSpPr>
        <p:spPr bwMode="auto">
          <a:xfrm>
            <a:off x="755576" y="2172533"/>
            <a:ext cx="820903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1600" dirty="0"/>
              <a:t>V minulém hodnoceném období náš ústav eliminoval laboratoře, které měly hodnocení nižší než 3. Produkce zbývajících se během 5 let výrazně zkvalitnila. Současně bylo v ústavu za tu dobu v rámci projektu OP </a:t>
            </a:r>
            <a:r>
              <a:rPr lang="cs-CZ" altLang="cs-CZ" sz="1600" dirty="0" err="1"/>
              <a:t>VaVpI</a:t>
            </a:r>
            <a:r>
              <a:rPr lang="cs-CZ" altLang="cs-CZ" sz="1600" dirty="0"/>
              <a:t> vybudováno Centrum PIGMOD. Na základě těchto výsledků bychom chtěli požádat o zařazení následujících položek do rozpočtu ÚŽFG AV ČR, v.v.i. pro rok 2017:</a:t>
            </a:r>
          </a:p>
          <a:p>
            <a:pPr eaLnBrk="1" hangingPunct="1"/>
            <a:endParaRPr lang="cs-CZ" altLang="cs-CZ" sz="1600" dirty="0"/>
          </a:p>
          <a:p>
            <a:pPr eaLnBrk="1" hangingPunct="1"/>
            <a:r>
              <a:rPr lang="cs-CZ" altLang="cs-CZ" sz="1600" dirty="0"/>
              <a:t>1. Prioritou pro chod ústavu jsou náklady na nově vzniklé režie Centra PIGMOD ve výši 920 tis. Kč na provoz nového pavilonu Biomedicíny Centra PIGMOD (v roce 2016 jsou kryty dotací KAV). V této částce nebyly zahrnuty náklady na provoz a údržbu klimatizace, automatického krmného systému a odklízeč hnoje pro prasata ve výši 50 tis. Kč v Pavilonu experimentálních oborů.   </a:t>
            </a:r>
            <a:r>
              <a:rPr lang="cs-CZ" altLang="cs-CZ" sz="1600" dirty="0" smtClean="0"/>
              <a:t>						Celkem 970 </a:t>
            </a:r>
            <a:r>
              <a:rPr lang="cs-CZ" altLang="cs-CZ" sz="1600" dirty="0"/>
              <a:t>tis. Kč.</a:t>
            </a:r>
          </a:p>
          <a:p>
            <a:pPr eaLnBrk="1" hangingPunct="1"/>
            <a:endParaRPr lang="cs-CZ" altLang="cs-CZ" sz="1600" dirty="0"/>
          </a:p>
          <a:p>
            <a:pPr eaLnBrk="1" hangingPunct="1"/>
            <a:r>
              <a:rPr lang="cs-CZ" altLang="cs-CZ" sz="1600" dirty="0"/>
              <a:t>2. Pokládáme za nutné ocenit týmy, které v současném hodnocení byly zařazeny ve srovnání se světovými týmy jako vedoucí nebo excelentní a proto navrhujeme pro Tým evoluční biologie roční příspěvek 300 tis. Kč a pro Tým biochemie a molekulární biologie zárodečných buněk roční příspěvek 100 tis. Kč.         </a:t>
            </a:r>
            <a:r>
              <a:rPr lang="cs-CZ" altLang="cs-CZ" sz="1600" dirty="0" smtClean="0"/>
              <a:t>                                                                         Celkem </a:t>
            </a:r>
            <a:r>
              <a:rPr lang="cs-CZ" altLang="cs-CZ" sz="1600" dirty="0"/>
              <a:t>400 tis. Kč.</a:t>
            </a:r>
          </a:p>
          <a:p>
            <a:pPr eaLnBrk="1" hangingPunct="1"/>
            <a:endParaRPr lang="cs-CZ" altLang="cs-CZ" sz="1600" dirty="0"/>
          </a:p>
        </p:txBody>
      </p:sp>
      <p:graphicFrame>
        <p:nvGraphicFramePr>
          <p:cNvPr id="4" name="Tabulka 3"/>
          <p:cNvGraphicFramePr>
            <a:graphicFrameLocks noGrp="1"/>
          </p:cNvGraphicFramePr>
          <p:nvPr>
            <p:extLst>
              <p:ext uri="{D42A27DB-BD31-4B8C-83A1-F6EECF244321}">
                <p14:modId xmlns:p14="http://schemas.microsoft.com/office/powerpoint/2010/main" val="1644656489"/>
              </p:ext>
            </p:extLst>
          </p:nvPr>
        </p:nvGraphicFramePr>
        <p:xfrm>
          <a:off x="1007269" y="795337"/>
          <a:ext cx="7129462" cy="1152525"/>
        </p:xfrm>
        <a:graphic>
          <a:graphicData uri="http://schemas.openxmlformats.org/drawingml/2006/table">
            <a:tbl>
              <a:tblPr firstRow="1" firstCol="1" bandRow="1">
                <a:tableStyleId>{5C22544A-7EE6-4342-B048-85BDC9FD1C3A}</a:tableStyleId>
              </a:tblPr>
              <a:tblGrid>
                <a:gridCol w="1280494"/>
                <a:gridCol w="1081664"/>
                <a:gridCol w="1191442"/>
                <a:gridCol w="1192210"/>
                <a:gridCol w="1191442"/>
                <a:gridCol w="1192210"/>
              </a:tblGrid>
              <a:tr h="582238">
                <a:tc>
                  <a:txBody>
                    <a:bodyPr/>
                    <a:lstStyle/>
                    <a:p>
                      <a:pPr algn="ctr">
                        <a:spcAft>
                          <a:spcPts val="0"/>
                        </a:spcAft>
                      </a:pPr>
                      <a:r>
                        <a:rPr lang="cs-CZ" sz="1400" dirty="0">
                          <a:effectLst/>
                        </a:rPr>
                        <a:t>Rok</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1400" dirty="0">
                          <a:effectLst/>
                        </a:rPr>
                        <a:t>2017</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1400" dirty="0">
                          <a:effectLst/>
                        </a:rPr>
                        <a:t>2018</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1400" dirty="0">
                          <a:effectLst/>
                        </a:rPr>
                        <a:t>2019</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1400" dirty="0">
                          <a:effectLst/>
                        </a:rPr>
                        <a:t>2020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1400">
                          <a:effectLst/>
                        </a:rPr>
                        <a:t>2021</a:t>
                      </a:r>
                      <a:endParaRPr lang="cs-CZ" sz="2000">
                        <a:effectLst/>
                        <a:latin typeface="Times New Roman"/>
                        <a:ea typeface="Times New Roman"/>
                      </a:endParaRPr>
                    </a:p>
                  </a:txBody>
                  <a:tcPr marL="36198" marR="36198" marT="0" marB="0" anchor="ctr"/>
                </a:tc>
              </a:tr>
              <a:tr h="570287">
                <a:tc>
                  <a:txBody>
                    <a:bodyPr/>
                    <a:lstStyle/>
                    <a:p>
                      <a:pPr algn="ctr">
                        <a:spcAft>
                          <a:spcPts val="0"/>
                        </a:spcAft>
                      </a:pPr>
                      <a:r>
                        <a:rPr lang="cs-CZ" sz="1400" dirty="0">
                          <a:effectLst/>
                        </a:rPr>
                        <a:t>Výše podpory</a:t>
                      </a:r>
                      <a:endParaRPr lang="cs-CZ" sz="2000" dirty="0">
                        <a:effectLst/>
                      </a:endParaRPr>
                    </a:p>
                    <a:p>
                      <a:pPr algn="ctr">
                        <a:spcAft>
                          <a:spcPts val="0"/>
                        </a:spcAft>
                      </a:pPr>
                      <a:r>
                        <a:rPr lang="cs-CZ" sz="1400" dirty="0">
                          <a:effectLst/>
                        </a:rPr>
                        <a:t>(tis. Kč)</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43</a:t>
                      </a:r>
                      <a:r>
                        <a:rPr lang="cs-CZ" sz="2000" dirty="0">
                          <a:effectLst/>
                        </a:rPr>
                        <a:t> </a:t>
                      </a:r>
                      <a:r>
                        <a:rPr lang="cs-CZ" sz="2000" dirty="0" smtClean="0">
                          <a:effectLst/>
                        </a:rPr>
                        <a:t>960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46</a:t>
                      </a:r>
                      <a:r>
                        <a:rPr lang="cs-CZ" sz="2000" dirty="0">
                          <a:effectLst/>
                        </a:rPr>
                        <a:t> </a:t>
                      </a:r>
                      <a:r>
                        <a:rPr lang="cs-CZ" sz="2000" dirty="0" smtClean="0">
                          <a:effectLst/>
                        </a:rPr>
                        <a:t>500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46 500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47</a:t>
                      </a:r>
                      <a:r>
                        <a:rPr lang="cs-CZ" sz="2000" dirty="0">
                          <a:effectLst/>
                        </a:rPr>
                        <a:t> </a:t>
                      </a:r>
                      <a:r>
                        <a:rPr lang="cs-CZ" sz="2000" dirty="0" smtClean="0">
                          <a:effectLst/>
                        </a:rPr>
                        <a:t>000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47 000</a:t>
                      </a:r>
                      <a:endParaRPr lang="cs-CZ" sz="2000" dirty="0">
                        <a:effectLst/>
                        <a:latin typeface="Times New Roman"/>
                        <a:ea typeface="Times New Roman"/>
                      </a:endParaRPr>
                    </a:p>
                  </a:txBody>
                  <a:tcPr marL="36198" marR="36198" marT="0" marB="0" anchor="ctr"/>
                </a:tc>
              </a:tr>
            </a:tbl>
          </a:graphicData>
        </a:graphic>
      </p:graphicFrame>
      <p:sp>
        <p:nvSpPr>
          <p:cNvPr id="26656" name="Rectangle 1"/>
          <p:cNvSpPr>
            <a:spLocks noChangeArrowheads="1"/>
          </p:cNvSpPr>
          <p:nvPr/>
        </p:nvSpPr>
        <p:spPr bwMode="auto">
          <a:xfrm>
            <a:off x="1624013" y="3549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5868145" y="6548438"/>
            <a:ext cx="3258394" cy="309562"/>
          </a:xfrm>
        </p:spPr>
        <p:txBody>
          <a:bodyPr/>
          <a:lstStyle/>
          <a:p>
            <a:pPr marL="0" indent="0">
              <a:buNone/>
              <a:defRPr/>
            </a:pPr>
            <a:r>
              <a:rPr lang="cs-CZ" altLang="cs-CZ" sz="1200" dirty="0"/>
              <a:t> </a:t>
            </a:r>
            <a:r>
              <a:rPr lang="cs-CZ" altLang="cs-CZ" sz="1200" b="1" dirty="0">
                <a:solidFill>
                  <a:schemeClr val="tx2">
                    <a:lumMod val="50000"/>
                  </a:schemeClr>
                </a:solidFill>
              </a:rPr>
              <a:t>Kancelář Akademie věd ČR   1. června 2016  </a:t>
            </a:r>
          </a:p>
        </p:txBody>
      </p:sp>
      <p:sp>
        <p:nvSpPr>
          <p:cNvPr id="2052" name="Rectangle 5"/>
          <p:cNvSpPr>
            <a:spLocks noChangeArrowheads="1"/>
          </p:cNvSpPr>
          <p:nvPr/>
        </p:nvSpPr>
        <p:spPr bwMode="auto">
          <a:xfrm>
            <a:off x="588963" y="9525"/>
            <a:ext cx="48466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cs-CZ" altLang="cs-CZ" sz="3200" b="1" dirty="0" smtClean="0">
                <a:ln>
                  <a:solidFill>
                    <a:srgbClr val="00B050"/>
                  </a:solidFill>
                </a:ln>
                <a:solidFill>
                  <a:schemeClr val="tx2">
                    <a:lumMod val="50000"/>
                  </a:schemeClr>
                </a:solidFill>
                <a:latin typeface="Arial" panose="020B0604020202020204" pitchFamily="34" charset="0"/>
                <a:cs typeface="Arial" panose="020B0604020202020204" pitchFamily="34" charset="0"/>
              </a:rPr>
              <a:t>Hodnocení 2005 - 2009</a:t>
            </a:r>
            <a:endParaRPr lang="cs-CZ" altLang="cs-CZ" sz="3200" b="1" dirty="0" smtClean="0">
              <a:ln>
                <a:solidFill>
                  <a:srgbClr val="00B050"/>
                </a:solidFill>
              </a:ln>
              <a:solidFill>
                <a:schemeClr val="tx2">
                  <a:lumMod val="50000"/>
                </a:schemeClr>
              </a:solidFill>
            </a:endParaRPr>
          </a:p>
        </p:txBody>
      </p:sp>
      <p:sp>
        <p:nvSpPr>
          <p:cNvPr id="5" name="Rectangle 6"/>
          <p:cNvSpPr>
            <a:spLocks noChangeArrowheads="1"/>
          </p:cNvSpPr>
          <p:nvPr/>
        </p:nvSpPr>
        <p:spPr bwMode="auto">
          <a:xfrm>
            <a:off x="107036" y="1278458"/>
            <a:ext cx="615553" cy="481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p>
        </p:txBody>
      </p:sp>
      <p:graphicFrame>
        <p:nvGraphicFramePr>
          <p:cNvPr id="2" name="Tabulka 1"/>
          <p:cNvGraphicFramePr>
            <a:graphicFrameLocks noGrp="1"/>
          </p:cNvGraphicFramePr>
          <p:nvPr>
            <p:extLst>
              <p:ext uri="{D42A27DB-BD31-4B8C-83A1-F6EECF244321}">
                <p14:modId xmlns:p14="http://schemas.microsoft.com/office/powerpoint/2010/main" val="4202714182"/>
              </p:ext>
            </p:extLst>
          </p:nvPr>
        </p:nvGraphicFramePr>
        <p:xfrm>
          <a:off x="1043608" y="622551"/>
          <a:ext cx="6840759" cy="3098979"/>
        </p:xfrm>
        <a:graphic>
          <a:graphicData uri="http://schemas.openxmlformats.org/drawingml/2006/table">
            <a:tbl>
              <a:tblPr/>
              <a:tblGrid>
                <a:gridCol w="1505415"/>
                <a:gridCol w="1059869"/>
                <a:gridCol w="932830"/>
                <a:gridCol w="671938"/>
                <a:gridCol w="960515"/>
                <a:gridCol w="819956"/>
                <a:gridCol w="890236"/>
              </a:tblGrid>
              <a:tr h="366984">
                <a:tc>
                  <a:txBody>
                    <a:bodyPr/>
                    <a:lstStyle/>
                    <a:p>
                      <a:pPr algn="l" fontAlgn="b"/>
                      <a:r>
                        <a:rPr lang="cs-CZ" sz="1100" b="1" i="0" u="none" strike="noStrike" dirty="0">
                          <a:solidFill>
                            <a:srgbClr val="FFFFFF"/>
                          </a:solidFill>
                          <a:effectLst/>
                          <a:latin typeface="Calibri"/>
                        </a:rPr>
                        <a:t>Laboratoř</a:t>
                      </a: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effectLst/>
                          <a:latin typeface="Calibri"/>
                        </a:rPr>
                        <a:t>Kvalita</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effectLst/>
                          <a:latin typeface="Calibri"/>
                        </a:rPr>
                        <a:t>Relevance</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effectLst/>
                          <a:latin typeface="Calibri"/>
                        </a:rPr>
                        <a:t>Svět</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effectLst/>
                          <a:latin typeface="Calibri"/>
                        </a:rPr>
                        <a:t>Studenti a personální</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a:solidFill>
                            <a:srgbClr val="FFFFFF"/>
                          </a:solidFill>
                          <a:effectLst/>
                          <a:latin typeface="Calibri"/>
                        </a:rPr>
                        <a:t>Ostatní</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effectLst/>
                          <a:latin typeface="Calibri"/>
                        </a:rPr>
                        <a:t>Celkem</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187570">
                <a:tc>
                  <a:txBody>
                    <a:bodyPr/>
                    <a:lstStyle/>
                    <a:p>
                      <a:pPr algn="l" fontAlgn="b"/>
                      <a:endParaRPr lang="cs-CZ" sz="1100" b="0" i="0" u="none" strike="noStrike">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dirty="0">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dirty="0">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cs-CZ" sz="1100" b="0" i="0" u="none" strike="noStrike" dirty="0">
                        <a:solidFill>
                          <a:srgbClr val="000000"/>
                        </a:solidFill>
                        <a:effectLst/>
                        <a:latin typeface="Calibri"/>
                      </a:endParaRP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Kaňka         LVB</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3,15</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r>
                        <a:rPr lang="cs-CZ" sz="1100" b="0" i="0" u="none" strike="noStrike" dirty="0" smtClean="0">
                          <a:solidFill>
                            <a:srgbClr val="000000"/>
                          </a:solidFill>
                          <a:effectLst/>
                          <a:latin typeface="Calibri"/>
                        </a:rPr>
                        <a:t>Kubelka     LBMBZB</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Motlík        LBRP</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1,25</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r>
                        <a:rPr lang="cs-CZ" sz="1100" b="0" i="0" u="none" strike="noStrike" dirty="0" err="1" smtClean="0">
                          <a:solidFill>
                            <a:srgbClr val="000000"/>
                          </a:solidFill>
                          <a:effectLst/>
                          <a:latin typeface="Calibri"/>
                        </a:rPr>
                        <a:t>Anger</a:t>
                      </a:r>
                      <a:r>
                        <a:rPr lang="cs-CZ" sz="1100" b="0" i="0" u="none" strike="noStrike" dirty="0" smtClean="0">
                          <a:solidFill>
                            <a:srgbClr val="000000"/>
                          </a:solidFill>
                          <a:effectLst/>
                          <a:latin typeface="Calibri"/>
                        </a:rPr>
                        <a:t>         LPMT</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Míšek         LEŽ</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2,8</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r>
                        <a:rPr lang="cs-CZ" sz="1100" b="0" i="0" u="none" strike="noStrike" dirty="0" smtClean="0">
                          <a:solidFill>
                            <a:srgbClr val="000000"/>
                          </a:solidFill>
                          <a:effectLst/>
                          <a:latin typeface="Calibri"/>
                        </a:rPr>
                        <a:t>Horák         LBN</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3,8</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Ráb             LGR</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1</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r>
                        <a:rPr lang="cs-CZ" sz="1100" b="0" i="0" u="none" strike="noStrike" dirty="0" err="1" smtClean="0">
                          <a:solidFill>
                            <a:srgbClr val="000000"/>
                          </a:solidFill>
                          <a:effectLst/>
                          <a:latin typeface="Calibri"/>
                        </a:rPr>
                        <a:t>Macholán</a:t>
                      </a:r>
                      <a:r>
                        <a:rPr lang="cs-CZ" sz="1100" b="0" i="0" u="none" strike="noStrike" dirty="0" smtClean="0">
                          <a:solidFill>
                            <a:srgbClr val="000000"/>
                          </a:solidFill>
                          <a:effectLst/>
                          <a:latin typeface="Calibri"/>
                        </a:rPr>
                        <a:t>  LEGS</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2,25</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Stratil          LGŽ</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3,2</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r>
                        <a:rPr lang="cs-CZ" sz="1100" b="0" i="0" u="none" strike="noStrike" dirty="0" err="1" smtClean="0">
                          <a:solidFill>
                            <a:srgbClr val="000000"/>
                          </a:solidFill>
                          <a:effectLst/>
                          <a:latin typeface="Calibri"/>
                        </a:rPr>
                        <a:t>Marounek</a:t>
                      </a:r>
                      <a:r>
                        <a:rPr lang="cs-CZ" sz="1100" b="0" i="0" u="none" strike="noStrike" dirty="0" smtClean="0">
                          <a:solidFill>
                            <a:srgbClr val="000000"/>
                          </a:solidFill>
                          <a:effectLst/>
                          <a:latin typeface="Calibri"/>
                        </a:rPr>
                        <a:t>  LFV</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4</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5</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cs-CZ" sz="1100" b="0" i="0" u="none" strike="noStrike">
                          <a:solidFill>
                            <a:srgbClr val="000000"/>
                          </a:solidFill>
                          <a:effectLst/>
                          <a:latin typeface="Calibri"/>
                        </a:rPr>
                        <a:t>3,9</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dirty="0" smtClean="0">
                          <a:solidFill>
                            <a:srgbClr val="000000"/>
                          </a:solidFill>
                          <a:effectLst/>
                          <a:latin typeface="Calibri"/>
                        </a:rPr>
                        <a:t>Kopečný     LAM</a:t>
                      </a:r>
                      <a:endParaRPr lang="cs-CZ" sz="1100" b="0" i="0" u="none" strike="noStrike" dirty="0">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3</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2,75</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5725">
                <a:tc>
                  <a:txBody>
                    <a:bodyPr/>
                    <a:lstStyle/>
                    <a:p>
                      <a:pPr algn="l" fontAlgn="b"/>
                      <a:endParaRPr lang="cs-CZ" sz="1100" b="0" i="0" u="none" strike="noStrike">
                        <a:solidFill>
                          <a:srgbClr val="000000"/>
                        </a:solidFill>
                        <a:effectLst/>
                        <a:latin typeface="Calibri"/>
                      </a:endParaRP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dirty="0">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dirty="0">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dirty="0">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a:solidFill>
                          <a:srgbClr val="000000"/>
                        </a:solidFill>
                        <a:effectLst/>
                        <a:latin typeface="Calibri"/>
                      </a:endParaRP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endParaRPr lang="cs-CZ" sz="1100" b="0" i="0" u="none" strike="noStrike">
                        <a:solidFill>
                          <a:srgbClr val="000000"/>
                        </a:solidFill>
                        <a:effectLst/>
                        <a:latin typeface="Calibri"/>
                      </a:endParaRP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95725">
                <a:tc>
                  <a:txBody>
                    <a:bodyPr/>
                    <a:lstStyle/>
                    <a:p>
                      <a:pPr algn="l" fontAlgn="b"/>
                      <a:r>
                        <a:rPr lang="cs-CZ" sz="1100" b="0" i="0" u="none" strike="noStrike">
                          <a:solidFill>
                            <a:srgbClr val="000000"/>
                          </a:solidFill>
                          <a:effectLst/>
                          <a:latin typeface="Calibri"/>
                        </a:rPr>
                        <a:t>ÚŽFG</a:t>
                      </a:r>
                    </a:p>
                  </a:txBody>
                  <a:tcPr marL="7620" marR="7620" marT="762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a:rPr>
                        <a:t>2</a:t>
                      </a:r>
                    </a:p>
                  </a:txBody>
                  <a:tcPr marL="7620" marR="7620" marT="762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
        <p:nvSpPr>
          <p:cNvPr id="4" name="Obdélník 3"/>
          <p:cNvSpPr/>
          <p:nvPr/>
        </p:nvSpPr>
        <p:spPr>
          <a:xfrm>
            <a:off x="971600" y="3789039"/>
            <a:ext cx="4956100" cy="1200329"/>
          </a:xfrm>
          <a:prstGeom prst="rect">
            <a:avLst/>
          </a:prstGeom>
        </p:spPr>
        <p:txBody>
          <a:bodyPr wrap="none">
            <a:spAutoFit/>
          </a:bodyPr>
          <a:lstStyle/>
          <a:p>
            <a:pPr marL="342900" indent="-342900" fontAlgn="b">
              <a:buFontTx/>
              <a:buAutoNum type="arabicPeriod"/>
            </a:pPr>
            <a:r>
              <a:rPr lang="cs-CZ" sz="1200" b="1" i="0" u="none" strike="noStrike" dirty="0" smtClean="0">
                <a:solidFill>
                  <a:schemeClr val="accent6">
                    <a:lumMod val="75000"/>
                  </a:schemeClr>
                </a:solidFill>
                <a:effectLst/>
                <a:latin typeface="Calibri"/>
              </a:rPr>
              <a:t>Hodnocení 1 – 1,25  posílení personální a materiální l</a:t>
            </a:r>
            <a:r>
              <a:rPr lang="cs-CZ" sz="1200" b="1" dirty="0" smtClean="0">
                <a:solidFill>
                  <a:schemeClr val="accent6">
                    <a:lumMod val="75000"/>
                  </a:schemeClr>
                </a:solidFill>
                <a:latin typeface="Calibri"/>
              </a:rPr>
              <a:t>aboratoře</a:t>
            </a:r>
            <a:endParaRPr lang="cs-CZ" sz="1200" b="1" i="0" u="none" strike="noStrike" dirty="0" smtClean="0">
              <a:solidFill>
                <a:schemeClr val="accent6">
                  <a:lumMod val="75000"/>
                </a:schemeClr>
              </a:solidFill>
              <a:effectLst/>
              <a:latin typeface="Calibri"/>
            </a:endParaRPr>
          </a:p>
          <a:p>
            <a:pPr marL="342900" indent="-342900" fontAlgn="b">
              <a:buAutoNum type="arabicPeriod"/>
            </a:pPr>
            <a:r>
              <a:rPr lang="cs-CZ" sz="1200" b="1" dirty="0" smtClean="0">
                <a:solidFill>
                  <a:schemeClr val="accent6">
                    <a:lumMod val="75000"/>
                  </a:schemeClr>
                </a:solidFill>
                <a:latin typeface="Calibri"/>
              </a:rPr>
              <a:t>Hodnocení 1,25 - 2 	posílení materiální laboratoře</a:t>
            </a:r>
          </a:p>
          <a:p>
            <a:pPr marL="342900" indent="-342900" fontAlgn="b">
              <a:buAutoNum type="arabicPeriod"/>
            </a:pPr>
            <a:r>
              <a:rPr lang="cs-CZ" sz="1200" b="1" dirty="0" smtClean="0">
                <a:solidFill>
                  <a:schemeClr val="accent6">
                    <a:lumMod val="75000"/>
                  </a:schemeClr>
                </a:solidFill>
                <a:latin typeface="Calibri"/>
              </a:rPr>
              <a:t>Hodnocení 2 – 3	nové výběrové řízení na vedoucího laboratoře</a:t>
            </a:r>
          </a:p>
          <a:p>
            <a:pPr marL="342900" indent="-342900" fontAlgn="b">
              <a:buFontTx/>
              <a:buAutoNum type="arabicPeriod"/>
            </a:pPr>
            <a:r>
              <a:rPr lang="cs-CZ" sz="1200" b="1" dirty="0" smtClean="0">
                <a:solidFill>
                  <a:schemeClr val="accent6">
                    <a:lumMod val="75000"/>
                  </a:schemeClr>
                </a:solidFill>
                <a:latin typeface="Calibri"/>
              </a:rPr>
              <a:t>Hodnocení 3 a více	zrušení laboratoře</a:t>
            </a:r>
          </a:p>
          <a:p>
            <a:pPr marL="342900" indent="-342900" fontAlgn="b">
              <a:buFontTx/>
              <a:buAutoNum type="arabicPeriod"/>
            </a:pPr>
            <a:endParaRPr lang="cs-CZ" sz="1200" b="1" dirty="0">
              <a:solidFill>
                <a:schemeClr val="accent6">
                  <a:lumMod val="75000"/>
                </a:schemeClr>
              </a:solidFill>
              <a:latin typeface="Calibri"/>
            </a:endParaRPr>
          </a:p>
          <a:p>
            <a:pPr fontAlgn="b"/>
            <a:r>
              <a:rPr lang="cs-CZ" sz="1200" b="1" dirty="0" smtClean="0">
                <a:solidFill>
                  <a:schemeClr val="accent6">
                    <a:lumMod val="75000"/>
                  </a:schemeClr>
                </a:solidFill>
                <a:latin typeface="Calibri"/>
              </a:rPr>
              <a:t>Stimulační systém hodnocení:</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37" y="6065131"/>
            <a:ext cx="615553"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166126" y="4705760"/>
            <a:ext cx="4572000" cy="1754326"/>
          </a:xfrm>
          <a:prstGeom prst="rect">
            <a:avLst/>
          </a:prstGeom>
        </p:spPr>
        <p:txBody>
          <a:bodyPr>
            <a:spAutoFit/>
          </a:bodyPr>
          <a:lstStyle/>
          <a:p>
            <a:r>
              <a:rPr lang="cs-CZ" sz="1200" b="1" dirty="0">
                <a:solidFill>
                  <a:schemeClr val="accent3">
                    <a:lumMod val="50000"/>
                  </a:schemeClr>
                </a:solidFill>
              </a:rPr>
              <a:t>Kvalita publikací</a:t>
            </a:r>
          </a:p>
          <a:p>
            <a:r>
              <a:rPr lang="cs-CZ" sz="1200" b="1" dirty="0">
                <a:solidFill>
                  <a:schemeClr val="accent3">
                    <a:lumMod val="50000"/>
                  </a:schemeClr>
                </a:solidFill>
              </a:rPr>
              <a:t>Vyhodnocování publikační aktivity laboratoří</a:t>
            </a:r>
          </a:p>
          <a:p>
            <a:r>
              <a:rPr lang="cs-CZ" sz="1200" b="1" dirty="0">
                <a:solidFill>
                  <a:schemeClr val="accent3">
                    <a:lumMod val="50000"/>
                  </a:schemeClr>
                </a:solidFill>
              </a:rPr>
              <a:t>Odměňování vynikajících publikací</a:t>
            </a:r>
          </a:p>
          <a:p>
            <a:endParaRPr lang="cs-CZ" sz="1200" b="1" dirty="0">
              <a:solidFill>
                <a:schemeClr val="accent3">
                  <a:lumMod val="50000"/>
                </a:schemeClr>
              </a:solidFill>
            </a:endParaRPr>
          </a:p>
          <a:p>
            <a:r>
              <a:rPr lang="cs-CZ" sz="1200" b="1" dirty="0">
                <a:solidFill>
                  <a:schemeClr val="accent3">
                    <a:lumMod val="50000"/>
                  </a:schemeClr>
                </a:solidFill>
              </a:rPr>
              <a:t>Personální podpora a doktorandi</a:t>
            </a:r>
          </a:p>
          <a:p>
            <a:r>
              <a:rPr lang="cs-CZ" sz="1200" b="1" dirty="0">
                <a:solidFill>
                  <a:schemeClr val="accent3">
                    <a:lumMod val="50000"/>
                  </a:schemeClr>
                </a:solidFill>
              </a:rPr>
              <a:t>Interní grantová agentura</a:t>
            </a:r>
          </a:p>
          <a:p>
            <a:r>
              <a:rPr lang="cs-CZ" sz="1200" b="1" dirty="0">
                <a:solidFill>
                  <a:schemeClr val="accent3">
                    <a:lumMod val="50000"/>
                  </a:schemeClr>
                </a:solidFill>
              </a:rPr>
              <a:t>Konference doktorandů</a:t>
            </a:r>
          </a:p>
          <a:p>
            <a:r>
              <a:rPr lang="cs-CZ" sz="1200" b="1" dirty="0">
                <a:solidFill>
                  <a:schemeClr val="accent3">
                    <a:lumMod val="50000"/>
                  </a:schemeClr>
                </a:solidFill>
              </a:rPr>
              <a:t>Odměňování aktivních navrhovatelů grantů</a:t>
            </a:r>
          </a:p>
          <a:p>
            <a:r>
              <a:rPr lang="cs-CZ" sz="1200" b="1" dirty="0">
                <a:solidFill>
                  <a:schemeClr val="accent3">
                    <a:lumMod val="50000"/>
                  </a:schemeClr>
                </a:solidFill>
              </a:rPr>
              <a:t>Navracení části režií navrhovatelům grantů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1. června 2016  </a:t>
            </a:r>
          </a:p>
        </p:txBody>
      </p:sp>
      <p:sp>
        <p:nvSpPr>
          <p:cNvPr id="2765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7654"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7655" name="Obdélník 1"/>
          <p:cNvSpPr>
            <a:spLocks noChangeArrowheads="1"/>
          </p:cNvSpPr>
          <p:nvPr/>
        </p:nvSpPr>
        <p:spPr bwMode="auto">
          <a:xfrm>
            <a:off x="588963" y="236538"/>
            <a:ext cx="855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3200" dirty="0">
                <a:solidFill>
                  <a:srgbClr val="10253F"/>
                </a:solidFill>
                <a:latin typeface="Arial" charset="0"/>
              </a:rPr>
              <a:t>Návrh rozpočtu 2017 </a:t>
            </a:r>
            <a:r>
              <a:rPr lang="cs-CZ" altLang="cs-CZ" sz="3200" dirty="0" smtClean="0">
                <a:solidFill>
                  <a:srgbClr val="10253F"/>
                </a:solidFill>
                <a:latin typeface="Arial" charset="0"/>
              </a:rPr>
              <a:t>– 2021                      2.</a:t>
            </a:r>
            <a:endParaRPr lang="cs-CZ" altLang="cs-CZ" sz="3200" dirty="0">
              <a:solidFill>
                <a:srgbClr val="10253F"/>
              </a:solidFill>
            </a:endParaRPr>
          </a:p>
        </p:txBody>
      </p:sp>
      <p:graphicFrame>
        <p:nvGraphicFramePr>
          <p:cNvPr id="3" name="Tabulka 2"/>
          <p:cNvGraphicFramePr>
            <a:graphicFrameLocks noGrp="1"/>
          </p:cNvGraphicFramePr>
          <p:nvPr/>
        </p:nvGraphicFramePr>
        <p:xfrm>
          <a:off x="1008063" y="820738"/>
          <a:ext cx="7127875" cy="1152525"/>
        </p:xfrm>
        <a:graphic>
          <a:graphicData uri="http://schemas.openxmlformats.org/drawingml/2006/table">
            <a:tbl>
              <a:tblPr firstRow="1" firstCol="1" bandRow="1">
                <a:tableStyleId>{5C22544A-7EE6-4342-B048-85BDC9FD1C3A}</a:tableStyleId>
              </a:tblPr>
              <a:tblGrid>
                <a:gridCol w="1280208"/>
                <a:gridCol w="1081423"/>
                <a:gridCol w="1191177"/>
                <a:gridCol w="1191945"/>
                <a:gridCol w="1191177"/>
                <a:gridCol w="1191945"/>
              </a:tblGrid>
              <a:tr h="582238">
                <a:tc>
                  <a:txBody>
                    <a:bodyPr/>
                    <a:lstStyle/>
                    <a:p>
                      <a:pPr algn="ctr">
                        <a:spcAft>
                          <a:spcPts val="0"/>
                        </a:spcAft>
                      </a:pPr>
                      <a:r>
                        <a:rPr lang="cs-CZ" sz="1600" dirty="0">
                          <a:effectLst/>
                        </a:rPr>
                        <a:t>Rok</a:t>
                      </a:r>
                      <a:endParaRPr lang="cs-CZ" sz="2400" dirty="0">
                        <a:effectLst/>
                        <a:latin typeface="Times New Roman"/>
                        <a:ea typeface="Times New Roman"/>
                      </a:endParaRPr>
                    </a:p>
                  </a:txBody>
                  <a:tcPr marL="36190" marR="36190" marT="0" marB="0" anchor="ctr"/>
                </a:tc>
                <a:tc>
                  <a:txBody>
                    <a:bodyPr/>
                    <a:lstStyle/>
                    <a:p>
                      <a:pPr algn="ctr">
                        <a:spcAft>
                          <a:spcPts val="0"/>
                        </a:spcAft>
                      </a:pPr>
                      <a:r>
                        <a:rPr lang="cs-CZ" sz="1600" dirty="0">
                          <a:effectLst/>
                        </a:rPr>
                        <a:t>2017</a:t>
                      </a:r>
                      <a:endParaRPr lang="cs-CZ" sz="2400" dirty="0">
                        <a:effectLst/>
                        <a:latin typeface="Times New Roman"/>
                        <a:ea typeface="Times New Roman"/>
                      </a:endParaRPr>
                    </a:p>
                  </a:txBody>
                  <a:tcPr marL="36190" marR="36190" marT="0" marB="0" anchor="ctr"/>
                </a:tc>
                <a:tc>
                  <a:txBody>
                    <a:bodyPr/>
                    <a:lstStyle/>
                    <a:p>
                      <a:pPr algn="ctr">
                        <a:spcAft>
                          <a:spcPts val="0"/>
                        </a:spcAft>
                      </a:pPr>
                      <a:r>
                        <a:rPr lang="cs-CZ" sz="1600" dirty="0">
                          <a:effectLst/>
                        </a:rPr>
                        <a:t>2018</a:t>
                      </a:r>
                      <a:endParaRPr lang="cs-CZ" sz="2400" dirty="0">
                        <a:effectLst/>
                        <a:latin typeface="Times New Roman"/>
                        <a:ea typeface="Times New Roman"/>
                      </a:endParaRPr>
                    </a:p>
                  </a:txBody>
                  <a:tcPr marL="36190" marR="36190" marT="0" marB="0" anchor="ctr"/>
                </a:tc>
                <a:tc>
                  <a:txBody>
                    <a:bodyPr/>
                    <a:lstStyle/>
                    <a:p>
                      <a:pPr algn="ctr">
                        <a:spcAft>
                          <a:spcPts val="0"/>
                        </a:spcAft>
                      </a:pPr>
                      <a:r>
                        <a:rPr lang="cs-CZ" sz="1600" dirty="0">
                          <a:effectLst/>
                        </a:rPr>
                        <a:t>2019</a:t>
                      </a:r>
                      <a:endParaRPr lang="cs-CZ" sz="2400" dirty="0">
                        <a:effectLst/>
                        <a:latin typeface="Times New Roman"/>
                        <a:ea typeface="Times New Roman"/>
                      </a:endParaRPr>
                    </a:p>
                  </a:txBody>
                  <a:tcPr marL="36190" marR="36190" marT="0" marB="0" anchor="ctr"/>
                </a:tc>
                <a:tc>
                  <a:txBody>
                    <a:bodyPr/>
                    <a:lstStyle/>
                    <a:p>
                      <a:pPr algn="ctr">
                        <a:spcAft>
                          <a:spcPts val="0"/>
                        </a:spcAft>
                      </a:pPr>
                      <a:r>
                        <a:rPr lang="cs-CZ" sz="1600" dirty="0">
                          <a:effectLst/>
                        </a:rPr>
                        <a:t>2020</a:t>
                      </a:r>
                      <a:endParaRPr lang="cs-CZ" sz="2400" dirty="0">
                        <a:effectLst/>
                        <a:latin typeface="Times New Roman"/>
                        <a:ea typeface="Times New Roman"/>
                      </a:endParaRPr>
                    </a:p>
                  </a:txBody>
                  <a:tcPr marL="36190" marR="36190" marT="0" marB="0" anchor="ctr"/>
                </a:tc>
                <a:tc>
                  <a:txBody>
                    <a:bodyPr/>
                    <a:lstStyle/>
                    <a:p>
                      <a:pPr algn="ctr">
                        <a:spcAft>
                          <a:spcPts val="0"/>
                        </a:spcAft>
                      </a:pPr>
                      <a:r>
                        <a:rPr lang="cs-CZ" sz="1600">
                          <a:effectLst/>
                        </a:rPr>
                        <a:t>2021</a:t>
                      </a:r>
                      <a:endParaRPr lang="cs-CZ" sz="2400">
                        <a:effectLst/>
                        <a:latin typeface="Times New Roman"/>
                        <a:ea typeface="Times New Roman"/>
                      </a:endParaRPr>
                    </a:p>
                  </a:txBody>
                  <a:tcPr marL="36190" marR="36190" marT="0" marB="0" anchor="ctr"/>
                </a:tc>
              </a:tr>
              <a:tr h="570287">
                <a:tc>
                  <a:txBody>
                    <a:bodyPr/>
                    <a:lstStyle/>
                    <a:p>
                      <a:pPr algn="ctr">
                        <a:spcAft>
                          <a:spcPts val="0"/>
                        </a:spcAft>
                      </a:pPr>
                      <a:r>
                        <a:rPr lang="cs-CZ" sz="1600">
                          <a:effectLst/>
                        </a:rPr>
                        <a:t>Výše podpory</a:t>
                      </a:r>
                      <a:endParaRPr lang="cs-CZ" sz="2400">
                        <a:effectLst/>
                      </a:endParaRPr>
                    </a:p>
                    <a:p>
                      <a:pPr algn="ctr">
                        <a:spcAft>
                          <a:spcPts val="0"/>
                        </a:spcAft>
                      </a:pPr>
                      <a:r>
                        <a:rPr lang="cs-CZ" sz="1600">
                          <a:effectLst/>
                        </a:rPr>
                        <a:t>(tis. Kč)</a:t>
                      </a:r>
                      <a:endParaRPr lang="cs-CZ" sz="2400">
                        <a:effectLst/>
                        <a:latin typeface="Times New Roman"/>
                        <a:ea typeface="Times New Roman"/>
                      </a:endParaRPr>
                    </a:p>
                  </a:txBody>
                  <a:tcPr marL="36190" marR="36190" marT="0" marB="0" anchor="ctr"/>
                </a:tc>
                <a:tc>
                  <a:txBody>
                    <a:bodyPr/>
                    <a:lstStyle/>
                    <a:p>
                      <a:pPr algn="ctr">
                        <a:spcAft>
                          <a:spcPts val="0"/>
                        </a:spcAft>
                      </a:pPr>
                      <a:r>
                        <a:rPr lang="cs-CZ" sz="2000" dirty="0" smtClean="0">
                          <a:effectLst/>
                        </a:rPr>
                        <a:t>43</a:t>
                      </a:r>
                      <a:r>
                        <a:rPr lang="cs-CZ" sz="2000" dirty="0">
                          <a:effectLst/>
                        </a:rPr>
                        <a:t> </a:t>
                      </a:r>
                      <a:r>
                        <a:rPr lang="cs-CZ" sz="2000" dirty="0" smtClean="0">
                          <a:effectLst/>
                        </a:rPr>
                        <a:t>960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46</a:t>
                      </a:r>
                      <a:r>
                        <a:rPr lang="cs-CZ" sz="2000" dirty="0">
                          <a:effectLst/>
                        </a:rPr>
                        <a:t> </a:t>
                      </a:r>
                      <a:r>
                        <a:rPr lang="cs-CZ" sz="2000" dirty="0" smtClean="0">
                          <a:effectLst/>
                        </a:rPr>
                        <a:t>500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46 500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47</a:t>
                      </a:r>
                      <a:r>
                        <a:rPr lang="cs-CZ" sz="2000" dirty="0">
                          <a:effectLst/>
                        </a:rPr>
                        <a:t> </a:t>
                      </a:r>
                      <a:r>
                        <a:rPr lang="cs-CZ" sz="2000" dirty="0" smtClean="0">
                          <a:effectLst/>
                        </a:rPr>
                        <a:t>000</a:t>
                      </a:r>
                      <a:endParaRPr lang="cs-CZ" sz="2000" dirty="0">
                        <a:effectLst/>
                        <a:latin typeface="Times New Roman"/>
                        <a:ea typeface="Times New Roman"/>
                      </a:endParaRPr>
                    </a:p>
                  </a:txBody>
                  <a:tcPr marL="36198" marR="36198" marT="0" marB="0" anchor="ctr"/>
                </a:tc>
                <a:tc>
                  <a:txBody>
                    <a:bodyPr/>
                    <a:lstStyle/>
                    <a:p>
                      <a:pPr algn="ctr">
                        <a:spcAft>
                          <a:spcPts val="0"/>
                        </a:spcAft>
                      </a:pPr>
                      <a:r>
                        <a:rPr lang="cs-CZ" sz="2000" dirty="0" smtClean="0">
                          <a:effectLst/>
                        </a:rPr>
                        <a:t>47 000</a:t>
                      </a:r>
                      <a:endParaRPr lang="cs-CZ" sz="2000" dirty="0">
                        <a:effectLst/>
                        <a:latin typeface="Times New Roman"/>
                        <a:ea typeface="Times New Roman"/>
                      </a:endParaRPr>
                    </a:p>
                  </a:txBody>
                  <a:tcPr marL="36198" marR="36198" marT="0" marB="0" anchor="ctr"/>
                </a:tc>
              </a:tr>
            </a:tbl>
          </a:graphicData>
        </a:graphic>
      </p:graphicFrame>
      <p:sp>
        <p:nvSpPr>
          <p:cNvPr id="27679" name="Obdélník 3"/>
          <p:cNvSpPr>
            <a:spLocks noChangeArrowheads="1"/>
          </p:cNvSpPr>
          <p:nvPr/>
        </p:nvSpPr>
        <p:spPr bwMode="auto">
          <a:xfrm>
            <a:off x="949659" y="2492896"/>
            <a:ext cx="72009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dirty="0"/>
          </a:p>
          <a:p>
            <a:pPr eaLnBrk="1" hangingPunct="1"/>
            <a:r>
              <a:rPr lang="cs-CZ" altLang="cs-CZ" dirty="0"/>
              <a:t>3. Vzhledem k rozvoji metodik hmotnostní spektrometrie, NGS a analýzy obrazu je nezbytné přijmout bioinformatika pro výše uvedené obory 	        Celkem 380 tis. Kč.</a:t>
            </a:r>
          </a:p>
          <a:p>
            <a:pPr eaLnBrk="1" hangingPunct="1"/>
            <a:r>
              <a:rPr lang="cs-CZ" altLang="cs-CZ" dirty="0"/>
              <a:t>			               Celkem pro rok 2017  1 750 tis. Kč</a:t>
            </a:r>
          </a:p>
          <a:p>
            <a:pPr eaLnBrk="1" hangingPunct="1"/>
            <a:endParaRPr lang="cs-CZ" altLang="cs-CZ" dirty="0"/>
          </a:p>
          <a:p>
            <a:pPr eaLnBrk="1" hangingPunct="1"/>
            <a:r>
              <a:rPr lang="cs-CZ" altLang="cs-CZ" dirty="0"/>
              <a:t>4. Servisní smlouva na MS QTRA a PM </a:t>
            </a:r>
            <a:r>
              <a:rPr lang="cs-CZ" altLang="cs-CZ" dirty="0" smtClean="0"/>
              <a:t>Celkem od 2018          </a:t>
            </a:r>
            <a:r>
              <a:rPr lang="cs-CZ" altLang="cs-CZ" dirty="0"/>
              <a:t>3 540 tis. </a:t>
            </a:r>
            <a:r>
              <a:rPr lang="cs-CZ" altLang="cs-CZ" dirty="0" smtClean="0"/>
              <a:t>Kč</a:t>
            </a:r>
          </a:p>
          <a:p>
            <a:pPr eaLnBrk="1" hangingPunct="1"/>
            <a:endParaRPr lang="cs-CZ" altLang="cs-CZ" dirty="0"/>
          </a:p>
          <a:p>
            <a:pPr eaLnBrk="1" hangingPunct="1"/>
            <a:r>
              <a:rPr lang="cs-CZ" altLang="cs-CZ" dirty="0"/>
              <a:t>5. Zbývající akce zahrnující zvýšení mezd pro provozní pracovníky a techniky, založení Mezinárodní vědecké rady ústavu, přijetí aplikačního manažera, obsazení </a:t>
            </a:r>
            <a:r>
              <a:rPr lang="cs-CZ" altLang="cs-CZ" dirty="0" smtClean="0"/>
              <a:t>operátora </a:t>
            </a:r>
            <a:r>
              <a:rPr lang="cs-CZ" altLang="cs-CZ" dirty="0"/>
              <a:t>MS, a zajištění zástupu správce IT budeme řešit v rámci stávajícího rozpočtu.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pic>
        <p:nvPicPr>
          <p:cNvPr id="29699" name="Obrázek 2" descr="logo ÚŽFG 200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5900738"/>
            <a:ext cx="527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9702"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802466"/>
            <a:ext cx="5496310" cy="359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33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1. června 2016  </a:t>
            </a:r>
          </a:p>
        </p:txBody>
      </p:sp>
      <p:sp>
        <p:nvSpPr>
          <p:cNvPr id="2867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867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592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1. června 2016  </a:t>
            </a:r>
          </a:p>
        </p:txBody>
      </p:sp>
      <p:pic>
        <p:nvPicPr>
          <p:cNvPr id="28675" name="Obrázek 2" descr="logo ÚŽFG 200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5900738"/>
            <a:ext cx="527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867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Tree>
    <p:extLst>
      <p:ext uri="{BB962C8B-B14F-4D97-AF65-F5344CB8AC3E}">
        <p14:creationId xmlns:p14="http://schemas.microsoft.com/office/powerpoint/2010/main" val="285659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2970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29702"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33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717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7174"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88913"/>
            <a:ext cx="8448675" cy="1076325"/>
          </a:xfrm>
          <a:prstGeom prst="rect">
            <a:avLst/>
          </a:prstGeom>
        </p:spPr>
        <p:txBody>
          <a:bodyPr wrap="none">
            <a:spAutoFit/>
          </a:bodyPr>
          <a:lstStyle/>
          <a:p>
            <a:pPr>
              <a:defRPr/>
            </a:pPr>
            <a:r>
              <a:rPr lang="cs-CZ" altLang="cs-CZ" sz="3200" b="1" dirty="0">
                <a:ln>
                  <a:solidFill>
                    <a:schemeClr val="accent5">
                      <a:lumMod val="20000"/>
                      <a:lumOff val="80000"/>
                    </a:schemeClr>
                  </a:solidFill>
                </a:ln>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Kvalita výsledků</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podíl týmů</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altLang="cs-CZ" sz="3200" dirty="0">
              <a:solidFill>
                <a:schemeClr val="tx2">
                  <a:lumMod val="50000"/>
                </a:schemeClr>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393756332"/>
              </p:ext>
            </p:extLst>
          </p:nvPr>
        </p:nvGraphicFramePr>
        <p:xfrm>
          <a:off x="996951" y="1371600"/>
          <a:ext cx="7319466" cy="2561456"/>
        </p:xfrm>
        <a:graphic>
          <a:graphicData uri="http://schemas.openxmlformats.org/drawingml/2006/table">
            <a:tbl>
              <a:tblPr firstRow="1" firstCol="1" bandRow="1">
                <a:tableStyleId>{5C22544A-7EE6-4342-B048-85BDC9FD1C3A}</a:tableStyleId>
              </a:tblPr>
              <a:tblGrid>
                <a:gridCol w="1637589"/>
                <a:gridCol w="2274117"/>
                <a:gridCol w="1864429"/>
                <a:gridCol w="1543331"/>
              </a:tblGrid>
              <a:tr h="320182">
                <a:tc>
                  <a:txBody>
                    <a:bodyPr/>
                    <a:lstStyle/>
                    <a:p>
                      <a:pPr>
                        <a:spcAft>
                          <a:spcPts val="0"/>
                        </a:spcAft>
                      </a:pPr>
                      <a:r>
                        <a:rPr lang="cs-CZ" sz="1400" dirty="0">
                          <a:effectLst/>
                        </a:rPr>
                        <a:t> </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1400" dirty="0">
                          <a:effectLst/>
                        </a:rPr>
                        <a:t>Kvalita</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1400" dirty="0">
                          <a:effectLst/>
                        </a:rPr>
                        <a:t>Podíl </a:t>
                      </a:r>
                      <a:r>
                        <a:rPr lang="cs-CZ" sz="1400" dirty="0" smtClean="0">
                          <a:effectLst/>
                        </a:rPr>
                        <a:t>autorů ÚŽFG</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1400">
                          <a:effectLst/>
                        </a:rPr>
                        <a:t>Podíl v ústavu</a:t>
                      </a:r>
                      <a:endParaRPr lang="cs-CZ" sz="14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Mikrobiologie</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a:effectLst/>
                        </a:rPr>
                        <a:t> </a:t>
                      </a:r>
                      <a:r>
                        <a:rPr lang="cs-CZ" sz="2000" dirty="0" smtClean="0">
                          <a:effectLst/>
                        </a:rPr>
                        <a:t>2,416</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50%</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15,3</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Biochemie z. </a:t>
                      </a:r>
                      <a:r>
                        <a:rPr lang="cs-CZ" sz="1400" dirty="0" smtClean="0">
                          <a:effectLst/>
                        </a:rPr>
                        <a:t>b. </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a:effectLst/>
                        </a:rPr>
                        <a:t> </a:t>
                      </a:r>
                      <a:r>
                        <a:rPr lang="cs-CZ" sz="2000" dirty="0" smtClean="0">
                          <a:effectLst/>
                        </a:rPr>
                        <a:t>2,375</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75%</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9,6</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smtClean="0">
                          <a:effectLst/>
                        </a:rPr>
                        <a:t>Embryologie</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a:effectLst/>
                        </a:rPr>
                        <a:t> </a:t>
                      </a:r>
                      <a:r>
                        <a:rPr lang="cs-CZ" sz="2000" dirty="0" smtClean="0">
                          <a:effectLst/>
                        </a:rPr>
                        <a:t>2,875</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75%</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12,6</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ExAM</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a:effectLst/>
                        </a:rPr>
                        <a:t> </a:t>
                      </a:r>
                      <a:r>
                        <a:rPr lang="cs-CZ" sz="2000" dirty="0" smtClean="0">
                          <a:effectLst/>
                        </a:rPr>
                        <a:t>2,542</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58%</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34,2</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Evoluční biologie</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a:effectLst/>
                        </a:rPr>
                        <a:t> </a:t>
                      </a:r>
                      <a:r>
                        <a:rPr lang="cs-CZ" sz="2000" dirty="0" smtClean="0">
                          <a:effectLst/>
                        </a:rPr>
                        <a:t>1,875</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83%</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21,2</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Vývojová </a:t>
                      </a:r>
                      <a:r>
                        <a:rPr lang="cs-CZ" sz="1400" dirty="0" smtClean="0">
                          <a:effectLst/>
                        </a:rPr>
                        <a:t>genetika</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smtClean="0">
                          <a:effectLst/>
                        </a:rPr>
                        <a:t>2,571</a:t>
                      </a:r>
                      <a:r>
                        <a:rPr lang="cs-CZ" sz="2000" dirty="0">
                          <a:effectLst/>
                        </a:rPr>
                        <a:t> </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100%</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a:effectLst/>
                        </a:rPr>
                        <a:t>7,1</a:t>
                      </a:r>
                      <a:endParaRPr lang="cs-CZ" sz="1800">
                        <a:effectLst/>
                        <a:latin typeface="Calibri"/>
                        <a:ea typeface="Calibri"/>
                        <a:cs typeface="DaunPenh"/>
                      </a:endParaRPr>
                    </a:p>
                  </a:txBody>
                  <a:tcPr marL="68579" marR="68579" marT="0" marB="0"/>
                </a:tc>
              </a:tr>
              <a:tr h="320182">
                <a:tc>
                  <a:txBody>
                    <a:bodyPr/>
                    <a:lstStyle/>
                    <a:p>
                      <a:pPr algn="ctr">
                        <a:spcAft>
                          <a:spcPts val="0"/>
                        </a:spcAft>
                      </a:pPr>
                      <a:r>
                        <a:rPr lang="cs-CZ" sz="1400" dirty="0">
                          <a:effectLst/>
                        </a:rPr>
                        <a:t>ÚŽFG celkem:</a:t>
                      </a:r>
                      <a:endParaRPr lang="cs-CZ" sz="1400" dirty="0">
                        <a:effectLst/>
                        <a:latin typeface="Calibri"/>
                        <a:ea typeface="Calibri"/>
                        <a:cs typeface="DaunPenh"/>
                      </a:endParaRPr>
                    </a:p>
                  </a:txBody>
                  <a:tcPr marL="68579" marR="68579" marT="0" marB="0"/>
                </a:tc>
                <a:tc>
                  <a:txBody>
                    <a:bodyPr/>
                    <a:lstStyle/>
                    <a:p>
                      <a:pPr algn="ctr">
                        <a:spcAft>
                          <a:spcPts val="0"/>
                        </a:spcAft>
                      </a:pPr>
                      <a:r>
                        <a:rPr lang="cs-CZ" sz="2000" dirty="0" smtClean="0">
                          <a:effectLst/>
                        </a:rPr>
                        <a:t>2,349</a:t>
                      </a:r>
                      <a:r>
                        <a:rPr lang="cs-CZ" sz="2000" dirty="0">
                          <a:effectLst/>
                        </a:rPr>
                        <a:t> </a:t>
                      </a:r>
                      <a:endParaRPr lang="cs-CZ" sz="2000" dirty="0">
                        <a:effectLst/>
                        <a:latin typeface="Calibri"/>
                        <a:ea typeface="Calibri"/>
                        <a:cs typeface="DaunPenh"/>
                      </a:endParaRPr>
                    </a:p>
                  </a:txBody>
                  <a:tcPr marL="68579" marR="68579" marT="0" marB="0"/>
                </a:tc>
                <a:tc>
                  <a:txBody>
                    <a:bodyPr/>
                    <a:lstStyle/>
                    <a:p>
                      <a:pPr algn="ctr">
                        <a:spcAft>
                          <a:spcPts val="0"/>
                        </a:spcAft>
                      </a:pPr>
                      <a:r>
                        <a:rPr lang="cs-CZ" sz="1800" dirty="0">
                          <a:effectLst/>
                        </a:rPr>
                        <a:t> </a:t>
                      </a:r>
                      <a:r>
                        <a:rPr lang="cs-CZ" sz="1800" dirty="0" smtClean="0">
                          <a:effectLst/>
                        </a:rPr>
                        <a:t>69%</a:t>
                      </a:r>
                      <a:endParaRPr lang="cs-CZ" sz="1800" dirty="0">
                        <a:effectLst/>
                        <a:latin typeface="Calibri"/>
                        <a:ea typeface="Calibri"/>
                        <a:cs typeface="DaunPenh"/>
                      </a:endParaRPr>
                    </a:p>
                  </a:txBody>
                  <a:tcPr marL="68579" marR="68579" marT="0" marB="0"/>
                </a:tc>
                <a:tc>
                  <a:txBody>
                    <a:bodyPr/>
                    <a:lstStyle/>
                    <a:p>
                      <a:pPr algn="ctr">
                        <a:spcAft>
                          <a:spcPts val="0"/>
                        </a:spcAft>
                      </a:pPr>
                      <a:r>
                        <a:rPr lang="cs-CZ" sz="1800" dirty="0">
                          <a:effectLst/>
                        </a:rPr>
                        <a:t>100</a:t>
                      </a:r>
                      <a:endParaRPr lang="cs-CZ" sz="1800" dirty="0">
                        <a:effectLst/>
                        <a:latin typeface="Calibri"/>
                        <a:ea typeface="Calibri"/>
                        <a:cs typeface="DaunPenh"/>
                      </a:endParaRPr>
                    </a:p>
                  </a:txBody>
                  <a:tcPr marL="68579" marR="68579" marT="0" marB="0"/>
                </a:tc>
              </a:tr>
            </a:tbl>
          </a:graphicData>
        </a:graphic>
      </p:graphicFrame>
      <p:sp>
        <p:nvSpPr>
          <p:cNvPr id="7223" name="Rectangle 1"/>
          <p:cNvSpPr>
            <a:spLocks noChangeArrowheads="1"/>
          </p:cNvSpPr>
          <p:nvPr/>
        </p:nvSpPr>
        <p:spPr bwMode="auto">
          <a:xfrm>
            <a:off x="1601788" y="3192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a:p>
        </p:txBody>
      </p:sp>
      <p:sp>
        <p:nvSpPr>
          <p:cNvPr id="4" name="Obdélník 3"/>
          <p:cNvSpPr/>
          <p:nvPr/>
        </p:nvSpPr>
        <p:spPr>
          <a:xfrm>
            <a:off x="915733" y="958334"/>
            <a:ext cx="2335896" cy="400110"/>
          </a:xfrm>
          <a:prstGeom prst="rect">
            <a:avLst/>
          </a:prstGeom>
        </p:spPr>
        <p:txBody>
          <a:bodyPr wrap="none">
            <a:spAutoFit/>
          </a:bodyPr>
          <a:lstStyle/>
          <a:p>
            <a:r>
              <a:rPr lang="cs-CZ" sz="2000" b="1" dirty="0" smtClean="0">
                <a:latin typeface="Arial" panose="020B0604020202020204" pitchFamily="34" charset="0"/>
                <a:cs typeface="Arial" panose="020B0604020202020204" pitchFamily="34" charset="0"/>
              </a:rPr>
              <a:t>I. Fáze hodnocení</a:t>
            </a:r>
            <a:endParaRPr lang="cs-CZ" sz="2000" b="1" dirty="0">
              <a:latin typeface="Arial" panose="020B0604020202020204" pitchFamily="34" charset="0"/>
              <a:cs typeface="Arial" panose="020B0604020202020204" pitchFamily="34" charset="0"/>
            </a:endParaRPr>
          </a:p>
        </p:txBody>
      </p:sp>
      <p:graphicFrame>
        <p:nvGraphicFramePr>
          <p:cNvPr id="11" name="Tabulka 10"/>
          <p:cNvGraphicFramePr>
            <a:graphicFrameLocks noGrp="1"/>
          </p:cNvGraphicFramePr>
          <p:nvPr>
            <p:extLst>
              <p:ext uri="{D42A27DB-BD31-4B8C-83A1-F6EECF244321}">
                <p14:modId xmlns:p14="http://schemas.microsoft.com/office/powerpoint/2010/main" val="4195057526"/>
              </p:ext>
            </p:extLst>
          </p:nvPr>
        </p:nvGraphicFramePr>
        <p:xfrm>
          <a:off x="827585" y="4183403"/>
          <a:ext cx="7938085" cy="2270760"/>
        </p:xfrm>
        <a:graphic>
          <a:graphicData uri="http://schemas.openxmlformats.org/drawingml/2006/table">
            <a:tbl>
              <a:tblPr>
                <a:tableStyleId>{5C22544A-7EE6-4342-B048-85BDC9FD1C3A}</a:tableStyleId>
              </a:tblPr>
              <a:tblGrid>
                <a:gridCol w="3119517"/>
                <a:gridCol w="912776"/>
                <a:gridCol w="521416"/>
                <a:gridCol w="576064"/>
                <a:gridCol w="648072"/>
                <a:gridCol w="648072"/>
                <a:gridCol w="648072"/>
                <a:gridCol w="864096"/>
              </a:tblGrid>
              <a:tr h="283277">
                <a:tc>
                  <a:txBody>
                    <a:bodyPr/>
                    <a:lstStyle/>
                    <a:p>
                      <a:pPr algn="l" fontAlgn="b"/>
                      <a:r>
                        <a:rPr lang="cs-CZ" sz="1800" u="none" strike="noStrike" dirty="0">
                          <a:effectLst/>
                        </a:rPr>
                        <a:t> </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l" fontAlgn="b"/>
                      <a:r>
                        <a:rPr lang="cs-CZ" sz="1800" u="none" strike="noStrike" dirty="0">
                          <a:effectLst/>
                        </a:rPr>
                        <a:t> </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1</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2</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3</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4</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5</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Průměr</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r>
              <a:tr h="270961">
                <a:tc>
                  <a:txBody>
                    <a:bodyPr/>
                    <a:lstStyle/>
                    <a:p>
                      <a:pPr algn="l" fontAlgn="b"/>
                      <a:r>
                        <a:rPr lang="cs-CZ" sz="1800" u="none" strike="noStrike" dirty="0" smtClean="0">
                          <a:effectLst/>
                        </a:rPr>
                        <a:t>Evoluční Biologie</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Ráb</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6</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1,875</a:t>
                      </a:r>
                      <a:endParaRPr lang="cs-CZ" sz="1800" b="0" i="0" u="none" strike="noStrike" dirty="0">
                        <a:solidFill>
                          <a:srgbClr val="000000"/>
                        </a:solidFill>
                        <a:effectLst/>
                        <a:latin typeface="Calibri"/>
                      </a:endParaRPr>
                    </a:p>
                  </a:txBody>
                  <a:tcPr marL="9525" marR="9525" marT="9525" marB="0" anchor="b"/>
                </a:tc>
              </a:tr>
              <a:tr h="258644">
                <a:tc>
                  <a:txBody>
                    <a:bodyPr/>
                    <a:lstStyle/>
                    <a:p>
                      <a:pPr algn="l" fontAlgn="b"/>
                      <a:r>
                        <a:rPr lang="cs-CZ" sz="1800" u="none" strike="noStrike" dirty="0" smtClean="0">
                          <a:effectLst/>
                        </a:rPr>
                        <a:t>Biochemie zárodečných buněk</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Kubelka</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2,375</a:t>
                      </a:r>
                      <a:endParaRPr lang="cs-CZ" sz="1800" b="0" i="0" u="none" strike="noStrike">
                        <a:solidFill>
                          <a:srgbClr val="000000"/>
                        </a:solidFill>
                        <a:effectLst/>
                        <a:latin typeface="Calibri"/>
                      </a:endParaRPr>
                    </a:p>
                  </a:txBody>
                  <a:tcPr marL="9525" marR="9525" marT="9525" marB="0" anchor="b"/>
                </a:tc>
              </a:tr>
              <a:tr h="258644">
                <a:tc>
                  <a:txBody>
                    <a:bodyPr/>
                    <a:lstStyle/>
                    <a:p>
                      <a:pPr algn="l" fontAlgn="b"/>
                      <a:r>
                        <a:rPr lang="cs-CZ" sz="1800" u="none" strike="noStrike" dirty="0" smtClean="0">
                          <a:effectLst/>
                        </a:rPr>
                        <a:t>Anaerobní mikrobiologie</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Šimůnek</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6</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2,417</a:t>
                      </a:r>
                      <a:endParaRPr lang="cs-CZ" sz="1800" b="0" i="0" u="none" strike="noStrike">
                        <a:solidFill>
                          <a:srgbClr val="000000"/>
                        </a:solidFill>
                        <a:effectLst/>
                        <a:latin typeface="Calibri"/>
                      </a:endParaRPr>
                    </a:p>
                  </a:txBody>
                  <a:tcPr marL="9525" marR="9525" marT="9525" marB="0" anchor="b"/>
                </a:tc>
              </a:tr>
              <a:tr h="258644">
                <a:tc>
                  <a:txBody>
                    <a:bodyPr/>
                    <a:lstStyle/>
                    <a:p>
                      <a:pPr algn="l" fontAlgn="b"/>
                      <a:r>
                        <a:rPr lang="cs-CZ" sz="1800" u="none" strike="noStrike" dirty="0" err="1">
                          <a:effectLst/>
                        </a:rPr>
                        <a:t>Exam</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err="1">
                          <a:effectLst/>
                        </a:rPr>
                        <a:t>Juhás</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2,542</a:t>
                      </a:r>
                      <a:endParaRPr lang="cs-CZ" sz="1800" b="0" i="0" u="none" strike="noStrike">
                        <a:solidFill>
                          <a:srgbClr val="000000"/>
                        </a:solidFill>
                        <a:effectLst/>
                        <a:latin typeface="Calibri"/>
                      </a:endParaRPr>
                    </a:p>
                  </a:txBody>
                  <a:tcPr marL="9525" marR="9525" marT="9525" marB="0" anchor="b"/>
                </a:tc>
              </a:tr>
              <a:tr h="258644">
                <a:tc>
                  <a:txBody>
                    <a:bodyPr/>
                    <a:lstStyle/>
                    <a:p>
                      <a:pPr algn="l" fontAlgn="b"/>
                      <a:r>
                        <a:rPr lang="cs-CZ" sz="1800" u="none" strike="noStrike" dirty="0" smtClean="0">
                          <a:effectLst/>
                        </a:rPr>
                        <a:t>Vývojová genetika</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smtClean="0">
                          <a:effectLst/>
                        </a:rPr>
                        <a:t>Kaňka</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2,571</a:t>
                      </a:r>
                      <a:endParaRPr lang="cs-CZ" sz="1800" b="0" i="0" u="none" strike="noStrike">
                        <a:solidFill>
                          <a:srgbClr val="000000"/>
                        </a:solidFill>
                        <a:effectLst/>
                        <a:latin typeface="Calibri"/>
                      </a:endParaRPr>
                    </a:p>
                  </a:txBody>
                  <a:tcPr marL="9525" marR="9525" marT="9525" marB="0" anchor="b"/>
                </a:tc>
              </a:tr>
              <a:tr h="270961">
                <a:tc>
                  <a:txBody>
                    <a:bodyPr/>
                    <a:lstStyle/>
                    <a:p>
                      <a:pPr algn="l" fontAlgn="b"/>
                      <a:r>
                        <a:rPr lang="cs-CZ" sz="1800" u="none" strike="noStrike" dirty="0" smtClean="0">
                          <a:effectLst/>
                        </a:rPr>
                        <a:t>Embryologie</a:t>
                      </a:r>
                      <a:endParaRPr lang="cs-CZ"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effectLst/>
                        </a:rPr>
                        <a:t>Buchtová</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0</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2,875</a:t>
                      </a:r>
                      <a:endParaRPr lang="cs-CZ" sz="1800" b="0" i="0" u="none" strike="noStrike">
                        <a:solidFill>
                          <a:srgbClr val="000000"/>
                        </a:solidFill>
                        <a:effectLst/>
                        <a:latin typeface="Calibri"/>
                      </a:endParaRPr>
                    </a:p>
                  </a:txBody>
                  <a:tcPr marL="9525" marR="9525" marT="9525" marB="0" anchor="b"/>
                </a:tc>
              </a:tr>
              <a:tr h="283277">
                <a:tc>
                  <a:txBody>
                    <a:bodyPr/>
                    <a:lstStyle/>
                    <a:p>
                      <a:pPr algn="l" fontAlgn="b"/>
                      <a:r>
                        <a:rPr lang="cs-CZ" sz="1800" u="none" strike="noStrike" dirty="0" smtClean="0">
                          <a:ln>
                            <a:solidFill>
                              <a:schemeClr val="accent6">
                                <a:lumMod val="75000"/>
                              </a:schemeClr>
                            </a:solidFill>
                          </a:ln>
                          <a:solidFill>
                            <a:schemeClr val="accent3">
                              <a:lumMod val="50000"/>
                            </a:schemeClr>
                          </a:solidFill>
                          <a:effectLst/>
                        </a:rPr>
                        <a:t>ÚŽFG</a:t>
                      </a:r>
                      <a:endParaRPr lang="cs-CZ" sz="1800" b="1"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solidFill>
                      <a:schemeClr val="tx2">
                        <a:lumMod val="20000"/>
                        <a:lumOff val="80000"/>
                      </a:schemeClr>
                    </a:solidFill>
                  </a:tcPr>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Kopečný</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15</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28</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36</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4</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0</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c>
                  <a:txBody>
                    <a:bodyPr/>
                    <a:lstStyle/>
                    <a:p>
                      <a:pPr algn="ctr" fontAlgn="b"/>
                      <a:r>
                        <a:rPr lang="cs-CZ" sz="1800" u="none" strike="noStrike" dirty="0">
                          <a:ln>
                            <a:solidFill>
                              <a:schemeClr val="accent6">
                                <a:lumMod val="75000"/>
                              </a:schemeClr>
                            </a:solidFill>
                          </a:ln>
                          <a:solidFill>
                            <a:schemeClr val="accent3">
                              <a:lumMod val="50000"/>
                            </a:schemeClr>
                          </a:solidFill>
                          <a:effectLst/>
                        </a:rPr>
                        <a:t>2,349</a:t>
                      </a:r>
                      <a:endParaRPr lang="cs-CZ" sz="1800" b="0" i="0" u="none" strike="noStrike" dirty="0">
                        <a:ln>
                          <a:solidFill>
                            <a:schemeClr val="accent6">
                              <a:lumMod val="75000"/>
                            </a:schemeClr>
                          </a:solidFill>
                        </a:ln>
                        <a:solidFill>
                          <a:schemeClr val="accent3">
                            <a:lumMod val="50000"/>
                          </a:schemeClr>
                        </a:solidFill>
                        <a:effectLst/>
                        <a:latin typeface="Calibri"/>
                      </a:endParaRPr>
                    </a:p>
                  </a:txBody>
                  <a:tcPr marL="9525" marR="9525" marT="9525" marB="0" anchor="b"/>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0" y="6125405"/>
            <a:ext cx="607885" cy="60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717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7174"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88913"/>
            <a:ext cx="8448675" cy="1076325"/>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Kvalita výsledků</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podíl týmů</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altLang="cs-CZ" sz="3200" dirty="0">
              <a:solidFill>
                <a:schemeClr val="tx2">
                  <a:lumMod val="50000"/>
                </a:schemeClr>
              </a:solidFill>
            </a:endParaRPr>
          </a:p>
        </p:txBody>
      </p:sp>
      <p:sp>
        <p:nvSpPr>
          <p:cNvPr id="7223" name="Rectangle 1"/>
          <p:cNvSpPr>
            <a:spLocks noChangeArrowheads="1"/>
          </p:cNvSpPr>
          <p:nvPr/>
        </p:nvSpPr>
        <p:spPr bwMode="auto">
          <a:xfrm>
            <a:off x="1601788" y="3192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a:p>
        </p:txBody>
      </p:sp>
      <p:sp>
        <p:nvSpPr>
          <p:cNvPr id="4" name="Obdélník 3"/>
          <p:cNvSpPr/>
          <p:nvPr/>
        </p:nvSpPr>
        <p:spPr>
          <a:xfrm>
            <a:off x="930946" y="758279"/>
            <a:ext cx="2335896" cy="400110"/>
          </a:xfrm>
          <a:prstGeom prst="rect">
            <a:avLst/>
          </a:prstGeom>
        </p:spPr>
        <p:txBody>
          <a:bodyPr wrap="none">
            <a:spAutoFit/>
          </a:bodyPr>
          <a:lstStyle/>
          <a:p>
            <a:r>
              <a:rPr lang="cs-CZ" sz="2000" b="1" dirty="0" smtClean="0">
                <a:latin typeface="Arial" panose="020B0604020202020204" pitchFamily="34" charset="0"/>
                <a:cs typeface="Arial" panose="020B0604020202020204" pitchFamily="34" charset="0"/>
              </a:rPr>
              <a:t>I. Fáze hodnocení</a:t>
            </a:r>
            <a:endParaRPr lang="cs-CZ" sz="2000"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0" y="6125405"/>
            <a:ext cx="607885" cy="60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ulka 6"/>
          <p:cNvGraphicFramePr>
            <a:graphicFrameLocks noGrp="1"/>
          </p:cNvGraphicFramePr>
          <p:nvPr>
            <p:extLst>
              <p:ext uri="{D42A27DB-BD31-4B8C-83A1-F6EECF244321}">
                <p14:modId xmlns:p14="http://schemas.microsoft.com/office/powerpoint/2010/main" val="2567389252"/>
              </p:ext>
            </p:extLst>
          </p:nvPr>
        </p:nvGraphicFramePr>
        <p:xfrm>
          <a:off x="1219200" y="1465763"/>
          <a:ext cx="6705600" cy="5067300"/>
        </p:xfrm>
        <a:graphic>
          <a:graphicData uri="http://schemas.openxmlformats.org/drawingml/2006/table">
            <a:tbl>
              <a:tblPr>
                <a:tableStyleId>{5C22544A-7EE6-4342-B048-85BDC9FD1C3A}</a:tableStyleId>
              </a:tblPr>
              <a:tblGrid>
                <a:gridCol w="838200"/>
                <a:gridCol w="838200"/>
                <a:gridCol w="838200"/>
                <a:gridCol w="838200"/>
                <a:gridCol w="838200"/>
                <a:gridCol w="838200"/>
                <a:gridCol w="838200"/>
                <a:gridCol w="838200"/>
              </a:tblGrid>
              <a:tr h="219075">
                <a:tc>
                  <a:txBody>
                    <a:bodyPr/>
                    <a:lstStyle/>
                    <a:p>
                      <a:pPr algn="l" fontAlgn="b"/>
                      <a:r>
                        <a:rPr lang="cs-CZ" sz="1600" u="none" strike="noStrike" dirty="0">
                          <a:effectLst/>
                        </a:rPr>
                        <a:t> </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Průměr</a:t>
                      </a:r>
                      <a:endParaRPr lang="cs-CZ" sz="1600" b="1" i="0" u="none" strike="noStrike">
                        <a:solidFill>
                          <a:srgbClr val="000000"/>
                        </a:solidFill>
                        <a:effectLst/>
                        <a:latin typeface="Calibri" panose="020F0502020204030204" pitchFamily="34" charset="0"/>
                      </a:endParaRPr>
                    </a:p>
                  </a:txBody>
                  <a:tcPr marL="9525" marR="9525" marT="9525" marB="0" anchor="b"/>
                </a:tc>
              </a:tr>
              <a:tr h="209550">
                <a:tc>
                  <a:txBody>
                    <a:bodyPr/>
                    <a:lstStyle/>
                    <a:p>
                      <a:pPr algn="l" fontAlgn="b"/>
                      <a:r>
                        <a:rPr lang="cs-CZ" sz="1600" u="none" strike="noStrike">
                          <a:effectLst/>
                        </a:rPr>
                        <a:t>UFCH</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2,011</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UBO</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2,014</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UOCHB</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2,084</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UIACH</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2,188</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BFU</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2,234</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UMG</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2,287</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UEB</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2,295</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BTU</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2,311</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dirty="0">
                          <a:effectLst/>
                        </a:rPr>
                        <a:t>BU</a:t>
                      </a:r>
                      <a:endParaRPr lang="cs-CZ"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22</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54</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50</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1</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c>
                  <a:txBody>
                    <a:bodyPr/>
                    <a:lstStyle/>
                    <a:p>
                      <a:pPr algn="ctr" fontAlgn="b"/>
                      <a:r>
                        <a:rPr lang="cs-CZ" sz="1600" u="none" strike="noStrike">
                          <a:effectLst/>
                        </a:rPr>
                        <a:t>2,336</a:t>
                      </a:r>
                      <a:endParaRPr lang="cs-CZ" sz="1600" b="0" i="0" u="none" strike="noStrike">
                        <a:solidFill>
                          <a:srgbClr val="000000"/>
                        </a:solidFill>
                        <a:effectLst/>
                        <a:latin typeface="Calibri" panose="020F0502020204030204" pitchFamily="34" charset="0"/>
                      </a:endParaRPr>
                    </a:p>
                  </a:txBody>
                  <a:tcPr marL="9525" marR="9525" marT="9525" marB="0" anchor="b">
                    <a:lnB w="12700" cap="flat" cmpd="sng" algn="ctr">
                      <a:solidFill>
                        <a:srgbClr val="92D050"/>
                      </a:solidFill>
                      <a:prstDash val="solid"/>
                      <a:round/>
                      <a:headEnd type="none" w="med" len="med"/>
                      <a:tailEnd type="none" w="med" len="med"/>
                    </a:lnB>
                  </a:tcPr>
                </a:tc>
              </a:tr>
              <a:tr h="200025">
                <a:tc>
                  <a:txBody>
                    <a:bodyPr/>
                    <a:lstStyle/>
                    <a:p>
                      <a:pPr algn="l" fontAlgn="b"/>
                      <a:r>
                        <a:rPr lang="cs-CZ" sz="1600" b="1" u="none" strike="noStrike" dirty="0">
                          <a:ln>
                            <a:solidFill>
                              <a:schemeClr val="accent5">
                                <a:lumMod val="20000"/>
                                <a:lumOff val="80000"/>
                              </a:schemeClr>
                            </a:solidFill>
                          </a:ln>
                          <a:solidFill>
                            <a:srgbClr val="FF0000"/>
                          </a:solidFill>
                          <a:effectLst/>
                        </a:rPr>
                        <a:t>UZFG</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l" fontAlgn="b"/>
                      <a:r>
                        <a:rPr lang="cs-CZ" sz="1600" b="1" u="none" strike="noStrike" dirty="0">
                          <a:ln>
                            <a:solidFill>
                              <a:schemeClr val="accent5">
                                <a:lumMod val="20000"/>
                                <a:lumOff val="80000"/>
                              </a:schemeClr>
                            </a:solidFill>
                          </a:ln>
                          <a:solidFill>
                            <a:srgbClr val="FF0000"/>
                          </a:solidFill>
                          <a:effectLst/>
                        </a:rPr>
                        <a:t> </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15</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28</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36</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4</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0</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b"/>
                      <a:r>
                        <a:rPr lang="cs-CZ" sz="1600" b="1" u="none" strike="noStrike" dirty="0">
                          <a:ln>
                            <a:solidFill>
                              <a:schemeClr val="accent5">
                                <a:lumMod val="20000"/>
                                <a:lumOff val="80000"/>
                              </a:schemeClr>
                            </a:solidFill>
                          </a:ln>
                          <a:solidFill>
                            <a:srgbClr val="FF0000"/>
                          </a:solidFill>
                          <a:effectLst/>
                        </a:rPr>
                        <a:t>2,349</a:t>
                      </a:r>
                      <a:endParaRPr lang="cs-CZ" sz="1600" b="1" i="0" u="none" strike="noStrike" dirty="0">
                        <a:ln>
                          <a:solidFill>
                            <a:schemeClr val="accent5">
                              <a:lumMod val="20000"/>
                              <a:lumOff val="80000"/>
                            </a:schemeClr>
                          </a:solidFill>
                        </a:ln>
                        <a:solidFill>
                          <a:srgbClr val="FF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r>
              <a:tr h="200025">
                <a:tc>
                  <a:txBody>
                    <a:bodyPr/>
                    <a:lstStyle/>
                    <a:p>
                      <a:pPr algn="l" fontAlgn="b"/>
                      <a:r>
                        <a:rPr lang="cs-CZ" sz="1600" u="none" strike="noStrike">
                          <a:effectLst/>
                        </a:rPr>
                        <a:t>MBU</a:t>
                      </a:r>
                      <a:endParaRPr lang="cs-CZ" sz="1600" b="1" i="0" u="none" strike="noStrike">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dirty="0">
                          <a:effectLst/>
                        </a:rPr>
                        <a:t>133</a:t>
                      </a:r>
                      <a:endParaRPr lang="cs-CZ"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dirty="0">
                          <a:effectLst/>
                        </a:rPr>
                        <a:t>125</a:t>
                      </a:r>
                      <a:endParaRPr lang="cs-CZ"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c>
                  <a:txBody>
                    <a:bodyPr/>
                    <a:lstStyle/>
                    <a:p>
                      <a:pPr algn="ctr" fontAlgn="b"/>
                      <a:r>
                        <a:rPr lang="cs-CZ" sz="1600" u="none" strike="noStrike" dirty="0">
                          <a:effectLst/>
                        </a:rPr>
                        <a:t>2,360</a:t>
                      </a:r>
                      <a:endParaRPr lang="cs-CZ"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92D050"/>
                      </a:solidFill>
                      <a:prstDash val="solid"/>
                      <a:round/>
                      <a:headEnd type="none" w="med" len="med"/>
                      <a:tailEnd type="none" w="med" len="med"/>
                    </a:lnT>
                  </a:tcPr>
                </a:tc>
              </a:tr>
              <a:tr h="200025">
                <a:tc>
                  <a:txBody>
                    <a:bodyPr/>
                    <a:lstStyle/>
                    <a:p>
                      <a:pPr algn="l" fontAlgn="b"/>
                      <a:r>
                        <a:rPr lang="cs-CZ" sz="1600" u="none" strike="noStrike">
                          <a:effectLst/>
                        </a:rPr>
                        <a:t>UMCH</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2,417</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BC</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2,455</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UACH</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rgbClr val="92D050"/>
                      </a:solidFill>
                      <a:prstDash val="solid"/>
                      <a:round/>
                      <a:headEnd type="none" w="med" len="med"/>
                      <a:tailEnd type="none" w="med" len="med"/>
                    </a:lnR>
                  </a:tcPr>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92D050"/>
                      </a:solidFill>
                      <a:prstDash val="solid"/>
                      <a:round/>
                      <a:headEnd type="none" w="med" len="med"/>
                      <a:tailEnd type="none" w="med" len="med"/>
                    </a:lnL>
                  </a:tcPr>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2,473</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2,513</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UCHP</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2,534</a:t>
                      </a:r>
                      <a:endParaRPr lang="cs-CZ" sz="16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r>
                        <a:rPr lang="cs-CZ" sz="1600" u="none" strike="noStrike">
                          <a:effectLst/>
                        </a:rPr>
                        <a:t>FGU</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2,535</a:t>
                      </a:r>
                      <a:endParaRPr lang="cs-CZ" sz="1600" b="0" i="0" u="none" strike="noStrike">
                        <a:solidFill>
                          <a:srgbClr val="000000"/>
                        </a:solidFill>
                        <a:effectLst/>
                        <a:latin typeface="Calibri" panose="020F0502020204030204" pitchFamily="34" charset="0"/>
                      </a:endParaRPr>
                    </a:p>
                  </a:txBody>
                  <a:tcPr marL="9525" marR="9525" marT="9525" marB="0" anchor="b"/>
                </a:tc>
              </a:tr>
              <a:tr h="209550">
                <a:tc>
                  <a:txBody>
                    <a:bodyPr/>
                    <a:lstStyle/>
                    <a:p>
                      <a:pPr algn="l" fontAlgn="b"/>
                      <a:r>
                        <a:rPr lang="cs-CZ" sz="1600" u="none" strike="noStrike" dirty="0">
                          <a:effectLst/>
                        </a:rPr>
                        <a:t>CVGZ</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2,617</a:t>
                      </a:r>
                      <a:endParaRPr lang="cs-CZ" sz="1600" b="0" i="0" u="none" strike="noStrike">
                        <a:solidFill>
                          <a:srgbClr val="000000"/>
                        </a:solidFill>
                        <a:effectLst/>
                        <a:latin typeface="Calibri" panose="020F0502020204030204" pitchFamily="34" charset="0"/>
                      </a:endParaRPr>
                    </a:p>
                  </a:txBody>
                  <a:tcPr marL="9525" marR="9525" marT="9525" marB="0" anchor="b"/>
                </a:tc>
              </a:tr>
              <a:tr h="219075">
                <a:tc>
                  <a:txBody>
                    <a:bodyPr/>
                    <a:lstStyle/>
                    <a:p>
                      <a:pPr algn="l" fontAlgn="b"/>
                      <a:r>
                        <a:rPr lang="cs-CZ" sz="1600" u="none" strike="noStrike">
                          <a:effectLst/>
                        </a:rPr>
                        <a:t>Celkem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1164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1011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140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2,336</a:t>
                      </a:r>
                      <a:endParaRPr lang="cs-CZ"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Obdélník 7"/>
          <p:cNvSpPr/>
          <p:nvPr/>
        </p:nvSpPr>
        <p:spPr>
          <a:xfrm>
            <a:off x="1601788" y="1143000"/>
            <a:ext cx="3222742" cy="338554"/>
          </a:xfrm>
          <a:prstGeom prst="rect">
            <a:avLst/>
          </a:prstGeom>
        </p:spPr>
        <p:txBody>
          <a:bodyPr wrap="none">
            <a:spAutoFit/>
          </a:bodyPr>
          <a:lstStyle/>
          <a:p>
            <a:r>
              <a:rPr lang="cs-CZ" sz="1600" dirty="0" smtClean="0">
                <a:latin typeface="Arial" panose="020B0604020202020204" pitchFamily="34" charset="0"/>
                <a:cs typeface="Arial" panose="020B0604020202020204" pitchFamily="34" charset="0"/>
              </a:rPr>
              <a:t>Vybrané výsledky II. vědní oblasti</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29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717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7174"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88913"/>
            <a:ext cx="8448675" cy="1076325"/>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Kvalita výsledků</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podíl týmů</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altLang="cs-CZ" sz="3200" dirty="0">
              <a:solidFill>
                <a:schemeClr val="tx2">
                  <a:lumMod val="50000"/>
                </a:schemeClr>
              </a:solidFill>
            </a:endParaRPr>
          </a:p>
        </p:txBody>
      </p:sp>
      <p:sp>
        <p:nvSpPr>
          <p:cNvPr id="7223" name="Rectangle 1"/>
          <p:cNvSpPr>
            <a:spLocks noChangeArrowheads="1"/>
          </p:cNvSpPr>
          <p:nvPr/>
        </p:nvSpPr>
        <p:spPr bwMode="auto">
          <a:xfrm>
            <a:off x="1601788" y="3192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a:p>
        </p:txBody>
      </p:sp>
      <p:sp>
        <p:nvSpPr>
          <p:cNvPr id="4" name="Obdélník 3"/>
          <p:cNvSpPr/>
          <p:nvPr/>
        </p:nvSpPr>
        <p:spPr>
          <a:xfrm>
            <a:off x="899592" y="1628800"/>
            <a:ext cx="2095445" cy="369332"/>
          </a:xfrm>
          <a:prstGeom prst="rect">
            <a:avLst/>
          </a:prstGeom>
        </p:spPr>
        <p:txBody>
          <a:bodyPr wrap="none">
            <a:spAutoFit/>
          </a:bodyPr>
          <a:lstStyle/>
          <a:p>
            <a:r>
              <a:rPr lang="cs-CZ" dirty="0" smtClean="0">
                <a:latin typeface="Arial" panose="020B0604020202020204" pitchFamily="34" charset="0"/>
                <a:cs typeface="Arial" panose="020B0604020202020204" pitchFamily="34" charset="0"/>
              </a:rPr>
              <a:t>II. Fáze hodnocení</a:t>
            </a:r>
            <a:endParaRPr lang="cs-CZ"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ulka 5"/>
          <p:cNvGraphicFramePr>
            <a:graphicFrameLocks noGrp="1"/>
          </p:cNvGraphicFramePr>
          <p:nvPr>
            <p:extLst>
              <p:ext uri="{D42A27DB-BD31-4B8C-83A1-F6EECF244321}">
                <p14:modId xmlns:p14="http://schemas.microsoft.com/office/powerpoint/2010/main" val="894191572"/>
              </p:ext>
            </p:extLst>
          </p:nvPr>
        </p:nvGraphicFramePr>
        <p:xfrm>
          <a:off x="971600" y="2204864"/>
          <a:ext cx="6912769" cy="4000385"/>
        </p:xfrm>
        <a:graphic>
          <a:graphicData uri="http://schemas.openxmlformats.org/drawingml/2006/table">
            <a:tbl>
              <a:tblPr firstRow="1" firstCol="1" bandRow="1">
                <a:tableStyleId>{5C22544A-7EE6-4342-B048-85BDC9FD1C3A}</a:tableStyleId>
              </a:tblPr>
              <a:tblGrid>
                <a:gridCol w="1808949"/>
                <a:gridCol w="3479391"/>
                <a:gridCol w="1624429"/>
              </a:tblGrid>
              <a:tr h="436361">
                <a:tc>
                  <a:txBody>
                    <a:bodyPr/>
                    <a:lstStyle/>
                    <a:p>
                      <a:pPr>
                        <a:lnSpc>
                          <a:spcPct val="115000"/>
                        </a:lnSpc>
                        <a:spcAft>
                          <a:spcPts val="0"/>
                        </a:spcAft>
                      </a:pPr>
                      <a:r>
                        <a:rPr lang="cs-CZ" sz="1500" kern="1200" dirty="0">
                          <a:effectLst/>
                        </a:rPr>
                        <a:t> </a:t>
                      </a:r>
                      <a:endParaRPr lang="cs-CZ" sz="1000" dirty="0">
                        <a:effectLst/>
                        <a:latin typeface="Calibri"/>
                        <a:ea typeface="Calibri"/>
                        <a:cs typeface="DaunPenh"/>
                      </a:endParaRPr>
                    </a:p>
                  </a:txBody>
                  <a:tcPr marL="64087" marR="64087" marT="8901" marB="0"/>
                </a:tc>
                <a:tc>
                  <a:txBody>
                    <a:bodyPr/>
                    <a:lstStyle/>
                    <a:p>
                      <a:pPr algn="ctr">
                        <a:lnSpc>
                          <a:spcPct val="115000"/>
                        </a:lnSpc>
                        <a:spcAft>
                          <a:spcPts val="0"/>
                        </a:spcAft>
                      </a:pPr>
                      <a:r>
                        <a:rPr lang="cs-CZ" sz="1500" kern="1200" dirty="0">
                          <a:effectLst/>
                        </a:rPr>
                        <a:t>Kvalita</a:t>
                      </a:r>
                      <a:endParaRPr lang="cs-CZ" sz="1000" dirty="0">
                        <a:effectLst/>
                        <a:latin typeface="Calibri"/>
                        <a:ea typeface="Calibri"/>
                        <a:cs typeface="DaunPenh"/>
                      </a:endParaRPr>
                    </a:p>
                  </a:txBody>
                  <a:tcPr marL="64087" marR="64087" marT="8901" marB="0"/>
                </a:tc>
                <a:tc>
                  <a:txBody>
                    <a:bodyPr/>
                    <a:lstStyle/>
                    <a:p>
                      <a:pPr algn="ctr">
                        <a:lnSpc>
                          <a:spcPct val="115000"/>
                        </a:lnSpc>
                        <a:spcAft>
                          <a:spcPts val="0"/>
                        </a:spcAft>
                      </a:pPr>
                      <a:r>
                        <a:rPr lang="cs-CZ" sz="1500" kern="1200">
                          <a:effectLst/>
                        </a:rPr>
                        <a:t>Podíl v ústavu</a:t>
                      </a:r>
                      <a:endParaRPr lang="cs-CZ" sz="1000">
                        <a:effectLst/>
                        <a:latin typeface="Calibri"/>
                        <a:ea typeface="Calibri"/>
                        <a:cs typeface="DaunPenh"/>
                      </a:endParaRPr>
                    </a:p>
                  </a:txBody>
                  <a:tcPr marL="64087" marR="64087" marT="8901" marB="0"/>
                </a:tc>
              </a:tr>
              <a:tr h="437746">
                <a:tc>
                  <a:txBody>
                    <a:bodyPr/>
                    <a:lstStyle/>
                    <a:p>
                      <a:pPr algn="ctr">
                        <a:lnSpc>
                          <a:spcPct val="115000"/>
                        </a:lnSpc>
                        <a:spcAft>
                          <a:spcPts val="0"/>
                        </a:spcAft>
                      </a:pPr>
                      <a:r>
                        <a:rPr lang="cs-CZ" sz="1500" kern="1200">
                          <a:effectLst/>
                        </a:rPr>
                        <a:t>Mikrobiologie</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Zvyšující se kvalita výstupů během sledované periody </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15,3</a:t>
                      </a:r>
                      <a:endParaRPr lang="cs-CZ" sz="1000">
                        <a:effectLst/>
                        <a:latin typeface="Calibri"/>
                        <a:ea typeface="Calibri"/>
                        <a:cs typeface="DaunPenh"/>
                      </a:endParaRPr>
                    </a:p>
                  </a:txBody>
                  <a:tcPr marL="64087" marR="64087" marT="8901" marB="0"/>
                </a:tc>
              </a:tr>
              <a:tr h="437746">
                <a:tc>
                  <a:txBody>
                    <a:bodyPr/>
                    <a:lstStyle/>
                    <a:p>
                      <a:pPr algn="ctr">
                        <a:lnSpc>
                          <a:spcPct val="115000"/>
                        </a:lnSpc>
                        <a:spcAft>
                          <a:spcPts val="0"/>
                        </a:spcAft>
                      </a:pPr>
                      <a:r>
                        <a:rPr lang="cs-CZ" sz="1500" kern="1200">
                          <a:effectLst/>
                        </a:rPr>
                        <a:t>Biochemie z. b. </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Viditelná mezinárodně,</a:t>
                      </a:r>
                      <a:endParaRPr lang="cs-CZ" sz="1000">
                        <a:effectLst/>
                      </a:endParaRPr>
                    </a:p>
                    <a:p>
                      <a:pPr>
                        <a:lnSpc>
                          <a:spcPct val="115000"/>
                        </a:lnSpc>
                        <a:spcAft>
                          <a:spcPts val="0"/>
                        </a:spcAft>
                      </a:pPr>
                      <a:r>
                        <a:rPr lang="cs-CZ" sz="1500" kern="1200">
                          <a:effectLst/>
                        </a:rPr>
                        <a:t>mnoho ocenění, </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9,6</a:t>
                      </a:r>
                      <a:endParaRPr lang="cs-CZ" sz="1000">
                        <a:effectLst/>
                        <a:latin typeface="Calibri"/>
                        <a:ea typeface="Calibri"/>
                        <a:cs typeface="DaunPenh"/>
                      </a:endParaRPr>
                    </a:p>
                  </a:txBody>
                  <a:tcPr marL="64087" marR="64087" marT="8901" marB="0"/>
                </a:tc>
              </a:tr>
              <a:tr h="436361">
                <a:tc>
                  <a:txBody>
                    <a:bodyPr/>
                    <a:lstStyle/>
                    <a:p>
                      <a:pPr algn="ctr">
                        <a:lnSpc>
                          <a:spcPct val="115000"/>
                        </a:lnSpc>
                        <a:spcAft>
                          <a:spcPts val="0"/>
                        </a:spcAft>
                      </a:pPr>
                      <a:r>
                        <a:rPr lang="cs-CZ" sz="1500" kern="1200">
                          <a:effectLst/>
                        </a:rPr>
                        <a:t>Embryologie</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Vysoká produktivita kvalitních publikací,  </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12,6</a:t>
                      </a:r>
                      <a:endParaRPr lang="cs-CZ" sz="1000">
                        <a:effectLst/>
                        <a:latin typeface="Calibri"/>
                        <a:ea typeface="Calibri"/>
                        <a:cs typeface="DaunPenh"/>
                      </a:endParaRPr>
                    </a:p>
                  </a:txBody>
                  <a:tcPr marL="64087" marR="64087" marT="8901" marB="0"/>
                </a:tc>
              </a:tr>
              <a:tr h="436361">
                <a:tc>
                  <a:txBody>
                    <a:bodyPr/>
                    <a:lstStyle/>
                    <a:p>
                      <a:pPr algn="ctr">
                        <a:lnSpc>
                          <a:spcPct val="115000"/>
                        </a:lnSpc>
                        <a:spcAft>
                          <a:spcPts val="0"/>
                        </a:spcAft>
                      </a:pPr>
                      <a:r>
                        <a:rPr lang="cs-CZ" sz="1500" kern="1200">
                          <a:effectLst/>
                        </a:rPr>
                        <a:t>ExAM</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Výsledky dobré a některé velmi dobré</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34,2</a:t>
                      </a:r>
                      <a:endParaRPr lang="cs-CZ" sz="1000">
                        <a:effectLst/>
                        <a:latin typeface="Calibri"/>
                        <a:ea typeface="Calibri"/>
                        <a:cs typeface="DaunPenh"/>
                      </a:endParaRPr>
                    </a:p>
                  </a:txBody>
                  <a:tcPr marL="64087" marR="64087" marT="8901" marB="0"/>
                </a:tc>
              </a:tr>
              <a:tr h="436361">
                <a:tc>
                  <a:txBody>
                    <a:bodyPr/>
                    <a:lstStyle/>
                    <a:p>
                      <a:pPr algn="ctr">
                        <a:lnSpc>
                          <a:spcPct val="115000"/>
                        </a:lnSpc>
                        <a:spcAft>
                          <a:spcPts val="0"/>
                        </a:spcAft>
                      </a:pPr>
                      <a:r>
                        <a:rPr lang="cs-CZ" sz="1500" kern="1200">
                          <a:effectLst/>
                        </a:rPr>
                        <a:t>Evoluční biologie</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dirty="0">
                          <a:effectLst/>
                        </a:rPr>
                        <a:t>Vynikající publikace, mnoho ocenění</a:t>
                      </a:r>
                      <a:endParaRPr lang="cs-CZ" sz="1000" dirty="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21,2</a:t>
                      </a:r>
                      <a:endParaRPr lang="cs-CZ" sz="1000">
                        <a:effectLst/>
                        <a:latin typeface="Calibri"/>
                        <a:ea typeface="Calibri"/>
                        <a:cs typeface="DaunPenh"/>
                      </a:endParaRPr>
                    </a:p>
                  </a:txBody>
                  <a:tcPr marL="64087" marR="64087" marT="8901" marB="0"/>
                </a:tc>
              </a:tr>
              <a:tr h="436361">
                <a:tc>
                  <a:txBody>
                    <a:bodyPr/>
                    <a:lstStyle/>
                    <a:p>
                      <a:pPr algn="ctr">
                        <a:lnSpc>
                          <a:spcPct val="115000"/>
                        </a:lnSpc>
                        <a:spcAft>
                          <a:spcPts val="0"/>
                        </a:spcAft>
                      </a:pPr>
                      <a:r>
                        <a:rPr lang="cs-CZ" sz="1500" kern="1200">
                          <a:effectLst/>
                        </a:rPr>
                        <a:t>Vývojová genetika</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Časopisy o reprodukční biologii, většinou z 3Q</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a:effectLst/>
                        </a:rPr>
                        <a:t>7,1</a:t>
                      </a:r>
                      <a:endParaRPr lang="cs-CZ" sz="1000">
                        <a:effectLst/>
                        <a:latin typeface="Calibri"/>
                        <a:ea typeface="Calibri"/>
                        <a:cs typeface="DaunPenh"/>
                      </a:endParaRPr>
                    </a:p>
                  </a:txBody>
                  <a:tcPr marL="64087" marR="64087" marT="8901" marB="0"/>
                </a:tc>
              </a:tr>
              <a:tr h="650898">
                <a:tc>
                  <a:txBody>
                    <a:bodyPr/>
                    <a:lstStyle/>
                    <a:p>
                      <a:pPr algn="ctr">
                        <a:lnSpc>
                          <a:spcPct val="115000"/>
                        </a:lnSpc>
                        <a:spcAft>
                          <a:spcPts val="0"/>
                        </a:spcAft>
                      </a:pPr>
                      <a:r>
                        <a:rPr lang="cs-CZ" sz="1500" kern="1200">
                          <a:effectLst/>
                        </a:rPr>
                        <a:t>ÚŽFG celkem:</a:t>
                      </a:r>
                      <a:endParaRPr lang="cs-CZ" sz="1000">
                        <a:effectLst/>
                        <a:latin typeface="Calibri"/>
                        <a:ea typeface="Calibri"/>
                        <a:cs typeface="DaunPenh"/>
                      </a:endParaRPr>
                    </a:p>
                  </a:txBody>
                  <a:tcPr marL="64087" marR="64087" marT="8901" marB="0"/>
                </a:tc>
                <a:tc>
                  <a:txBody>
                    <a:bodyPr/>
                    <a:lstStyle/>
                    <a:p>
                      <a:pPr>
                        <a:lnSpc>
                          <a:spcPct val="115000"/>
                        </a:lnSpc>
                        <a:spcAft>
                          <a:spcPts val="0"/>
                        </a:spcAft>
                      </a:pPr>
                      <a:r>
                        <a:rPr lang="cs-CZ" sz="1500" kern="1200">
                          <a:effectLst/>
                        </a:rPr>
                        <a:t>Většinou dobré až velmi dobré. Většina čs. grantů, 45% zachrničních.</a:t>
                      </a:r>
                      <a:endParaRPr lang="cs-CZ" sz="1000">
                        <a:effectLst/>
                        <a:latin typeface="Calibri"/>
                        <a:ea typeface="Calibri"/>
                        <a:cs typeface="DaunPenh"/>
                      </a:endParaRPr>
                    </a:p>
                  </a:txBody>
                  <a:tcPr marL="64087" marR="64087" marT="8901" marB="0"/>
                </a:tc>
                <a:tc>
                  <a:txBody>
                    <a:bodyPr/>
                    <a:lstStyle/>
                    <a:p>
                      <a:pPr algn="ctr">
                        <a:lnSpc>
                          <a:spcPct val="115000"/>
                        </a:lnSpc>
                        <a:spcAft>
                          <a:spcPts val="0"/>
                        </a:spcAft>
                      </a:pPr>
                      <a:r>
                        <a:rPr lang="cs-CZ" sz="1900" kern="1200" dirty="0">
                          <a:effectLst/>
                        </a:rPr>
                        <a:t>100</a:t>
                      </a:r>
                      <a:endParaRPr lang="cs-CZ" sz="1000" dirty="0">
                        <a:effectLst/>
                        <a:latin typeface="Calibri"/>
                        <a:ea typeface="Calibri"/>
                        <a:cs typeface="DaunPenh"/>
                      </a:endParaRPr>
                    </a:p>
                  </a:txBody>
                  <a:tcPr marL="64087" marR="64087" marT="8901" marB="0"/>
                </a:tc>
              </a:tr>
            </a:tbl>
          </a:graphicData>
        </a:graphic>
      </p:graphicFrame>
    </p:spTree>
    <p:extLst>
      <p:ext uri="{BB962C8B-B14F-4D97-AF65-F5344CB8AC3E}">
        <p14:creationId xmlns:p14="http://schemas.microsoft.com/office/powerpoint/2010/main" val="1905925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819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8198"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88913"/>
            <a:ext cx="8448675" cy="1076325"/>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Kvalita výsledků</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podíl týmů</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altLang="cs-CZ" sz="3200" dirty="0">
              <a:solidFill>
                <a:schemeClr val="tx2">
                  <a:lumMod val="50000"/>
                </a:schemeClr>
              </a:solidFill>
            </a:endParaRPr>
          </a:p>
        </p:txBody>
      </p:sp>
      <p:sp>
        <p:nvSpPr>
          <p:cNvPr id="8200" name="Obdélník 3"/>
          <p:cNvSpPr>
            <a:spLocks noChangeArrowheads="1"/>
          </p:cNvSpPr>
          <p:nvPr/>
        </p:nvSpPr>
        <p:spPr bwMode="auto">
          <a:xfrm>
            <a:off x="733425" y="1185863"/>
            <a:ext cx="81597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2000" b="1" dirty="0">
                <a:solidFill>
                  <a:srgbClr val="000000"/>
                </a:solidFill>
              </a:rPr>
              <a:t>Ocenění pracovníků</a:t>
            </a:r>
          </a:p>
          <a:p>
            <a:pPr eaLnBrk="1" hangingPunct="1"/>
            <a:r>
              <a:rPr lang="cs-CZ" altLang="cs-CZ" sz="1400" b="1" dirty="0">
                <a:solidFill>
                  <a:srgbClr val="000000"/>
                </a:solidFill>
              </a:rPr>
              <a:t>MVDr. Martin Anger, CSc. – </a:t>
            </a:r>
            <a:r>
              <a:rPr lang="cs-CZ" altLang="cs-CZ" sz="1400" b="1" dirty="0" err="1">
                <a:solidFill>
                  <a:srgbClr val="000000"/>
                </a:solidFill>
              </a:rPr>
              <a:t>Fellowship</a:t>
            </a:r>
            <a:r>
              <a:rPr lang="cs-CZ" altLang="cs-CZ" sz="1400" b="1" dirty="0">
                <a:solidFill>
                  <a:srgbClr val="000000"/>
                </a:solidFill>
              </a:rPr>
              <a:t> </a:t>
            </a:r>
            <a:r>
              <a:rPr lang="cs-CZ" altLang="cs-CZ" sz="1400" b="1" dirty="0" err="1">
                <a:solidFill>
                  <a:srgbClr val="000000"/>
                </a:solidFill>
              </a:rPr>
              <a:t>J.E.Purkyně</a:t>
            </a:r>
            <a:r>
              <a:rPr lang="cs-CZ" altLang="cs-CZ" sz="1400" b="1" dirty="0">
                <a:solidFill>
                  <a:srgbClr val="000000"/>
                </a:solidFill>
              </a:rPr>
              <a:t> AV ČR </a:t>
            </a:r>
            <a:r>
              <a:rPr lang="cs-CZ" altLang="cs-CZ" sz="1400" dirty="0">
                <a:solidFill>
                  <a:srgbClr val="000000"/>
                </a:solidFill>
              </a:rPr>
              <a:t>(</a:t>
            </a:r>
            <a:r>
              <a:rPr lang="en-US" altLang="cs-CZ" sz="1400" dirty="0">
                <a:solidFill>
                  <a:srgbClr val="000000"/>
                </a:solidFill>
              </a:rPr>
              <a:t>pro </a:t>
            </a:r>
            <a:r>
              <a:rPr lang="en-US" altLang="cs-CZ" sz="1400" dirty="0" err="1">
                <a:solidFill>
                  <a:srgbClr val="000000"/>
                </a:solidFill>
              </a:rPr>
              <a:t>význačné</a:t>
            </a:r>
            <a:r>
              <a:rPr lang="en-US" altLang="cs-CZ" sz="1400" dirty="0">
                <a:solidFill>
                  <a:srgbClr val="000000"/>
                </a:solidFill>
              </a:rPr>
              <a:t> </a:t>
            </a:r>
            <a:r>
              <a:rPr lang="en-US" altLang="cs-CZ" sz="1400" dirty="0" err="1">
                <a:solidFill>
                  <a:srgbClr val="000000"/>
                </a:solidFill>
              </a:rPr>
              <a:t>perspektivní</a:t>
            </a:r>
            <a:r>
              <a:rPr lang="en-US" altLang="cs-CZ" sz="1400" dirty="0">
                <a:solidFill>
                  <a:srgbClr val="000000"/>
                </a:solidFill>
              </a:rPr>
              <a:t> </a:t>
            </a:r>
            <a:r>
              <a:rPr lang="en-US" altLang="cs-CZ" sz="1400" dirty="0" err="1">
                <a:solidFill>
                  <a:srgbClr val="000000"/>
                </a:solidFill>
              </a:rPr>
              <a:t>vědecké</a:t>
            </a:r>
            <a:r>
              <a:rPr lang="en-US" altLang="cs-CZ" sz="1400" dirty="0">
                <a:solidFill>
                  <a:srgbClr val="000000"/>
                </a:solidFill>
              </a:rPr>
              <a:t> </a:t>
            </a:r>
            <a:r>
              <a:rPr lang="en-US" altLang="cs-CZ" sz="1400" dirty="0" err="1">
                <a:solidFill>
                  <a:srgbClr val="000000"/>
                </a:solidFill>
              </a:rPr>
              <a:t>pracovníky</a:t>
            </a:r>
            <a:r>
              <a:rPr lang="en-US" altLang="cs-CZ" sz="1400" dirty="0">
                <a:solidFill>
                  <a:srgbClr val="000000"/>
                </a:solidFill>
              </a:rPr>
              <a:t>)</a:t>
            </a:r>
            <a:r>
              <a:rPr lang="cs-CZ" altLang="cs-CZ" sz="1400" dirty="0">
                <a:solidFill>
                  <a:srgbClr val="000000"/>
                </a:solidFill>
              </a:rPr>
              <a:t> 2009-2013</a:t>
            </a:r>
          </a:p>
          <a:p>
            <a:pPr eaLnBrk="1" hangingPunct="1"/>
            <a:r>
              <a:rPr lang="cs-CZ" altLang="cs-CZ" sz="1400" dirty="0">
                <a:solidFill>
                  <a:srgbClr val="000000"/>
                </a:solidFill>
              </a:rPr>
              <a:t>http://www.cas.cz/veda_a_vyzkum/oceneni/podpora-excelence/fellowship_purkyne/udeleny_fellowship/2008.html</a:t>
            </a:r>
          </a:p>
          <a:p>
            <a:pPr eaLnBrk="1" hangingPunct="1"/>
            <a:endParaRPr lang="cs-CZ" altLang="cs-CZ" sz="1400" b="1" dirty="0">
              <a:solidFill>
                <a:srgbClr val="000000"/>
              </a:solidFill>
            </a:endParaRPr>
          </a:p>
          <a:p>
            <a:pPr eaLnBrk="1" hangingPunct="1"/>
            <a:r>
              <a:rPr lang="cs-CZ" altLang="cs-CZ" sz="1400" b="1" dirty="0">
                <a:solidFill>
                  <a:srgbClr val="000000"/>
                </a:solidFill>
              </a:rPr>
              <a:t>Prof. Ing. Petr Ráb, DrSc. a kol. - Cena AV ČR za dosažené vynikající výsledky velkého vědeckého významu </a:t>
            </a:r>
            <a:r>
              <a:rPr lang="cs-CZ" altLang="cs-CZ" sz="1400" dirty="0">
                <a:solidFill>
                  <a:srgbClr val="000000"/>
                </a:solidFill>
              </a:rPr>
              <a:t>(Vědecký výsledek: Klonální obratlovci: objev, mechanismy, biodiversita a rekonstrukce na modelu </a:t>
            </a:r>
            <a:r>
              <a:rPr lang="cs-CZ" altLang="cs-CZ" sz="1400" dirty="0" err="1">
                <a:solidFill>
                  <a:srgbClr val="000000"/>
                </a:solidFill>
              </a:rPr>
              <a:t>sekavcovitých</a:t>
            </a:r>
            <a:r>
              <a:rPr lang="cs-CZ" altLang="cs-CZ" sz="1400" dirty="0">
                <a:solidFill>
                  <a:srgbClr val="000000"/>
                </a:solidFill>
              </a:rPr>
              <a:t> ryb)</a:t>
            </a:r>
            <a:r>
              <a:rPr lang="cs-CZ" altLang="cs-CZ" sz="1400" b="1" dirty="0">
                <a:solidFill>
                  <a:srgbClr val="000000"/>
                </a:solidFill>
              </a:rPr>
              <a:t> - autorský tým Ústavu živočišné fyziologie a genetiky AV ČR, v. v. i.,</a:t>
            </a:r>
            <a:r>
              <a:rPr lang="cs-CZ" altLang="cs-CZ" sz="1400" dirty="0">
                <a:solidFill>
                  <a:srgbClr val="000000"/>
                </a:solidFill>
              </a:rPr>
              <a:t> ve složení: Mgr. Karel Janko, Ph.D., prof. Ing. Petr Ráb, DrSc., Ing. Marie Rábová, CSc., RNDr. Vlastimil Šlechta, CSc., Ing. Věra Šlechtová, CSc., RNDr. Petr Kotlík, Ph.D., Dr. </a:t>
            </a:r>
            <a:r>
              <a:rPr lang="cs-CZ" altLang="cs-CZ" sz="1400" dirty="0" err="1">
                <a:solidFill>
                  <a:srgbClr val="000000"/>
                </a:solidFill>
              </a:rPr>
              <a:t>Jörg</a:t>
            </a:r>
            <a:r>
              <a:rPr lang="cs-CZ" altLang="cs-CZ" sz="1400" dirty="0">
                <a:solidFill>
                  <a:srgbClr val="000000"/>
                </a:solidFill>
              </a:rPr>
              <a:t> Bohlen, PhD., Mgr. Vendula Bohlen Šlechtová, Ph.D., Bc. Jana Kopecká, Bc. Šárka Pelikánová, RNDr. Lukáš Choleva, Ph.D., Ing. Martin </a:t>
            </a:r>
            <a:r>
              <a:rPr lang="cs-CZ" altLang="cs-CZ" sz="1400" dirty="0" err="1">
                <a:solidFill>
                  <a:srgbClr val="000000"/>
                </a:solidFill>
              </a:rPr>
              <a:t>Flajšhans</a:t>
            </a:r>
            <a:r>
              <a:rPr lang="cs-CZ" altLang="cs-CZ" sz="1400" dirty="0">
                <a:solidFill>
                  <a:srgbClr val="000000"/>
                </a:solidFill>
              </a:rPr>
              <a:t>, Dr. </a:t>
            </a:r>
            <a:r>
              <a:rPr lang="cs-CZ" altLang="cs-CZ" sz="1400" dirty="0" err="1">
                <a:solidFill>
                  <a:srgbClr val="000000"/>
                </a:solidFill>
              </a:rPr>
              <a:t>rer</a:t>
            </a:r>
            <a:r>
              <a:rPr lang="cs-CZ" altLang="cs-CZ" sz="1400" dirty="0">
                <a:solidFill>
                  <a:srgbClr val="000000"/>
                </a:solidFill>
              </a:rPr>
              <a:t>. </a:t>
            </a:r>
            <a:r>
              <a:rPr lang="cs-CZ" altLang="cs-CZ" sz="1400" dirty="0" err="1">
                <a:solidFill>
                  <a:srgbClr val="000000"/>
                </a:solidFill>
              </a:rPr>
              <a:t>agr</a:t>
            </a:r>
            <a:r>
              <a:rPr lang="cs-CZ" altLang="cs-CZ" sz="1400" dirty="0">
                <a:solidFill>
                  <a:srgbClr val="000000"/>
                </a:solidFill>
              </a:rPr>
              <a:t>., doc. Ing. Lukáš Kalous, Ph.D., RNDr. Zdeněk </a:t>
            </a:r>
            <a:r>
              <a:rPr lang="cs-CZ" altLang="cs-CZ" sz="1400" dirty="0" err="1">
                <a:solidFill>
                  <a:srgbClr val="000000"/>
                </a:solidFill>
              </a:rPr>
              <a:t>Lajbner</a:t>
            </a:r>
            <a:r>
              <a:rPr lang="cs-CZ" altLang="cs-CZ" sz="1400" dirty="0">
                <a:solidFill>
                  <a:srgbClr val="000000"/>
                </a:solidFill>
              </a:rPr>
              <a:t>, Ph.D., Ing. Jan Kohout, Mgr. Alena Kohoutová Šedivá, Ph.D.</a:t>
            </a:r>
          </a:p>
          <a:p>
            <a:pPr eaLnBrk="1" hangingPunct="1"/>
            <a:r>
              <a:rPr lang="cs-CZ" altLang="cs-CZ" sz="1400" dirty="0">
                <a:solidFill>
                  <a:srgbClr val="000000"/>
                </a:solidFill>
                <a:hlinkClick r:id="rId2"/>
              </a:rPr>
              <a:t>http://www.avcr.cz/sd/novinky/hlavni-stranka/121010-Ceny-Akademie-ved-CR-prevzali-vynikajici-badatele.html</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Prof. MVDr. Jan Motlík, DrSc. – člen Klubu českých hlav</a:t>
            </a:r>
            <a:endParaRPr lang="cs-CZ" altLang="cs-CZ" sz="1400" dirty="0">
              <a:solidFill>
                <a:srgbClr val="000000"/>
              </a:solidFill>
            </a:endParaRPr>
          </a:p>
          <a:p>
            <a:pPr eaLnBrk="1" hangingPunct="1"/>
            <a:r>
              <a:rPr lang="cs-CZ" altLang="cs-CZ" sz="1400" dirty="0">
                <a:solidFill>
                  <a:srgbClr val="000000"/>
                </a:solidFill>
              </a:rPr>
              <a:t>http://www.ceskahlava.cz/cz/clenove-klubu-ceskych-hlav/</a:t>
            </a:r>
          </a:p>
          <a:p>
            <a:pPr eaLnBrk="1" hangingPunct="1"/>
            <a:endParaRPr lang="cs-CZ" altLang="cs-CZ" sz="1400" b="1" dirty="0">
              <a:solidFill>
                <a:srgbClr val="000000"/>
              </a:solidFill>
            </a:endParaRPr>
          </a:p>
          <a:p>
            <a:pPr eaLnBrk="1" hangingPunct="1"/>
            <a:r>
              <a:rPr lang="cs-CZ" altLang="cs-CZ" sz="1400" b="1" dirty="0">
                <a:solidFill>
                  <a:srgbClr val="000000"/>
                </a:solidFill>
              </a:rPr>
              <a:t>RNDr. Hana Kovářová, CSc. – Cena Arnolda </a:t>
            </a:r>
            <a:r>
              <a:rPr lang="cs-CZ" altLang="cs-CZ" sz="1400" b="1" dirty="0" err="1">
                <a:solidFill>
                  <a:srgbClr val="000000"/>
                </a:solidFill>
              </a:rPr>
              <a:t>Beckmana</a:t>
            </a:r>
            <a:r>
              <a:rPr lang="cs-CZ" altLang="cs-CZ" sz="1400" b="1" dirty="0">
                <a:solidFill>
                  <a:srgbClr val="000000"/>
                </a:solidFill>
              </a:rPr>
              <a:t> za proteomiku 2008</a:t>
            </a:r>
            <a:endParaRPr lang="cs-CZ" altLang="cs-CZ" sz="1400" dirty="0">
              <a:solidFill>
                <a:srgbClr val="000000"/>
              </a:solidFill>
            </a:endParaRPr>
          </a:p>
          <a:p>
            <a:pPr eaLnBrk="1" hangingPunct="1"/>
            <a:r>
              <a:rPr lang="cs-CZ" altLang="cs-CZ" sz="1400" dirty="0">
                <a:solidFill>
                  <a:srgbClr val="000000"/>
                </a:solidFill>
                <a:hlinkClick r:id="rId3"/>
              </a:rPr>
              <a:t>http://www.iapg.cas.cz/hana.kovarova</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Ing. Josef Matoušek, DrSc. - Čestná medaile Za zásluhy o Akademii věd ČR</a:t>
            </a:r>
            <a:endParaRPr lang="cs-CZ" altLang="cs-CZ" sz="1400" dirty="0">
              <a:solidFill>
                <a:srgbClr val="000000"/>
              </a:solidFill>
            </a:endParaRPr>
          </a:p>
          <a:p>
            <a:pPr eaLnBrk="1" hangingPunct="1"/>
            <a:r>
              <a:rPr lang="cs-CZ" altLang="cs-CZ" sz="1400" dirty="0">
                <a:solidFill>
                  <a:srgbClr val="000000"/>
                </a:solidFill>
              </a:rPr>
              <a:t>http://data.avcr.cz/miranda2/export/sitesavcr/data.avcr.cz/o_avcr/struktura/akademicka_rada/usneseni/Zapis_26_AR_www.pdf?0.6350122326985002</a:t>
            </a:r>
          </a:p>
          <a:p>
            <a:pPr eaLnBrk="1" hangingPunct="1"/>
            <a:endParaRPr lang="cs-CZ" altLang="cs-CZ" sz="1400" b="1" dirty="0">
              <a:solidFill>
                <a:srgbClr val="0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2" y="6125405"/>
            <a:ext cx="6032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922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9222"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88963" y="188913"/>
            <a:ext cx="8448675" cy="1076325"/>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Kvalita výsledků</a:t>
            </a:r>
          </a:p>
          <a:p>
            <a:pPr>
              <a:defRPr/>
            </a:pPr>
            <a:r>
              <a:rPr lang="cs-CZ" altLang="cs-CZ" sz="3200" dirty="0">
                <a:solidFill>
                  <a:schemeClr val="tx2">
                    <a:lumMod val="50000"/>
                  </a:schemeClr>
                </a:solidFill>
                <a:latin typeface="Arial" panose="020B0604020202020204" pitchFamily="34" charset="0"/>
                <a:cs typeface="Arial" panose="020B0604020202020204" pitchFamily="34" charset="0"/>
              </a:rPr>
              <a:t>                                                   </a:t>
            </a:r>
            <a:r>
              <a:rPr lang="cs-CZ" altLang="cs-CZ" sz="3200" u="sng" dirty="0">
                <a:solidFill>
                  <a:schemeClr val="tx2">
                    <a:lumMod val="50000"/>
                  </a:schemeClr>
                </a:solidFill>
                <a:latin typeface="Arial" panose="020B0604020202020204" pitchFamily="34" charset="0"/>
                <a:cs typeface="Arial" panose="020B0604020202020204" pitchFamily="34" charset="0"/>
              </a:rPr>
              <a:t>a podíl týmů</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altLang="cs-CZ" sz="3200" dirty="0">
              <a:solidFill>
                <a:schemeClr val="tx2">
                  <a:lumMod val="50000"/>
                </a:schemeClr>
              </a:solidFill>
            </a:endParaRPr>
          </a:p>
        </p:txBody>
      </p:sp>
      <p:sp>
        <p:nvSpPr>
          <p:cNvPr id="9224" name="Obdélník 3"/>
          <p:cNvSpPr>
            <a:spLocks noChangeArrowheads="1"/>
          </p:cNvSpPr>
          <p:nvPr/>
        </p:nvSpPr>
        <p:spPr bwMode="auto">
          <a:xfrm>
            <a:off x="733425" y="1384300"/>
            <a:ext cx="84105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2000" b="1" dirty="0">
                <a:solidFill>
                  <a:srgbClr val="000000"/>
                </a:solidFill>
              </a:rPr>
              <a:t>Ocenění pracovníků</a:t>
            </a:r>
          </a:p>
          <a:p>
            <a:pPr eaLnBrk="1" hangingPunct="1"/>
            <a:endParaRPr lang="cs-CZ" altLang="cs-CZ" sz="1400" b="1" dirty="0">
              <a:solidFill>
                <a:srgbClr val="000000"/>
              </a:solidFill>
            </a:endParaRPr>
          </a:p>
          <a:p>
            <a:pPr eaLnBrk="1" hangingPunct="1"/>
            <a:r>
              <a:rPr lang="cs-CZ" altLang="cs-CZ" sz="1400" b="1" dirty="0">
                <a:solidFill>
                  <a:srgbClr val="000000"/>
                </a:solidFill>
              </a:rPr>
              <a:t>Prof. RNDr. Eva Matalová, CSc. 2012 – Cena </a:t>
            </a:r>
            <a:r>
              <a:rPr lang="cs-CZ" altLang="cs-CZ" sz="1400" b="1" dirty="0" err="1">
                <a:solidFill>
                  <a:srgbClr val="000000"/>
                </a:solidFill>
              </a:rPr>
              <a:t>L´Oreal</a:t>
            </a:r>
            <a:r>
              <a:rPr lang="cs-CZ" altLang="cs-CZ" sz="1400" b="1" dirty="0">
                <a:solidFill>
                  <a:srgbClr val="000000"/>
                </a:solidFill>
              </a:rPr>
              <a:t>  pro ženy ve vědě</a:t>
            </a:r>
            <a:endParaRPr lang="cs-CZ" altLang="cs-CZ" sz="1400" dirty="0">
              <a:solidFill>
                <a:srgbClr val="000000"/>
              </a:solidFill>
            </a:endParaRPr>
          </a:p>
          <a:p>
            <a:pPr eaLnBrk="1" hangingPunct="1"/>
            <a:r>
              <a:rPr lang="cs-CZ" altLang="cs-CZ" sz="1400" dirty="0">
                <a:solidFill>
                  <a:srgbClr val="000000"/>
                </a:solidFill>
                <a:hlinkClick r:id="rId2"/>
              </a:rPr>
              <a:t>http://abicko.avcr.cz/2015/06/01/loreal.html</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Ing. Michal Kubelka, CSc., Ing. Andrej </a:t>
            </a:r>
            <a:r>
              <a:rPr lang="cs-CZ" altLang="cs-CZ" sz="1400" b="1" dirty="0" err="1">
                <a:solidFill>
                  <a:srgbClr val="000000"/>
                </a:solidFill>
              </a:rPr>
              <a:t>Šušor</a:t>
            </a:r>
            <a:r>
              <a:rPr lang="cs-CZ" altLang="cs-CZ" sz="1400" b="1" dirty="0">
                <a:solidFill>
                  <a:srgbClr val="000000"/>
                </a:solidFill>
              </a:rPr>
              <a:t>, PhD. – Nominace na Cenu Česká hlava 2015 (</a:t>
            </a:r>
            <a:r>
              <a:rPr lang="cs-CZ" altLang="cs-CZ" sz="1400" dirty="0">
                <a:solidFill>
                  <a:srgbClr val="000000"/>
                </a:solidFill>
              </a:rPr>
              <a:t>na základě výzkumu </a:t>
            </a:r>
          </a:p>
          <a:p>
            <a:pPr eaLnBrk="1" hangingPunct="1"/>
            <a:r>
              <a:rPr lang="cs-CZ" altLang="cs-CZ" sz="1400" dirty="0">
                <a:solidFill>
                  <a:srgbClr val="000000"/>
                </a:solidFill>
              </a:rPr>
              <a:t>publikovaném v časopise </a:t>
            </a:r>
            <a:r>
              <a:rPr lang="cs-CZ" altLang="cs-CZ" sz="1400" dirty="0" err="1">
                <a:solidFill>
                  <a:srgbClr val="000000"/>
                </a:solidFill>
              </a:rPr>
              <a:t>Nature</a:t>
            </a:r>
            <a:r>
              <a:rPr lang="cs-CZ" altLang="cs-CZ" sz="1400" dirty="0">
                <a:solidFill>
                  <a:srgbClr val="000000"/>
                </a:solidFill>
              </a:rPr>
              <a:t> Communications – tiskové zprávy)</a:t>
            </a:r>
          </a:p>
          <a:p>
            <a:pPr eaLnBrk="1" hangingPunct="1"/>
            <a:r>
              <a:rPr lang="cs-CZ" altLang="cs-CZ" sz="1400" dirty="0">
                <a:solidFill>
                  <a:srgbClr val="000000"/>
                </a:solidFill>
                <a:hlinkClick r:id="rId3"/>
              </a:rPr>
              <a:t>https://gacr.cz/nova-zjisteni-o-vzniku-chromozomalnich-vad-u-vajicek-savcu/</a:t>
            </a:r>
            <a:endParaRPr lang="cs-CZ" altLang="cs-CZ" sz="1400" dirty="0">
              <a:solidFill>
                <a:srgbClr val="000000"/>
              </a:solidFill>
            </a:endParaRPr>
          </a:p>
          <a:p>
            <a:pPr eaLnBrk="1" hangingPunct="1"/>
            <a:r>
              <a:rPr lang="cs-CZ" altLang="cs-CZ" sz="1400" dirty="0">
                <a:solidFill>
                  <a:srgbClr val="000000"/>
                </a:solidFill>
              </a:rPr>
              <a:t>http://www.cas.cz/sd/novinky/hlavni-stranka/2015/150212-co-zpusobuje-downuv-syndrom.html</a:t>
            </a:r>
          </a:p>
          <a:p>
            <a:pPr eaLnBrk="1" hangingPunct="1"/>
            <a:endParaRPr lang="cs-CZ" altLang="cs-CZ" sz="1400" b="1" dirty="0">
              <a:solidFill>
                <a:srgbClr val="000000"/>
              </a:solidFill>
            </a:endParaRPr>
          </a:p>
          <a:p>
            <a:pPr eaLnBrk="1" hangingPunct="1"/>
            <a:r>
              <a:rPr lang="cs-CZ" altLang="cs-CZ" sz="1400" b="1" dirty="0">
                <a:solidFill>
                  <a:srgbClr val="000000"/>
                </a:solidFill>
              </a:rPr>
              <a:t>Mgr. Karel Janko, PhD., Mgr. Vendula Bohlen-Šlechtová, PhD. –Prémie Otto Wichterleho AV ČR 2012</a:t>
            </a:r>
            <a:endParaRPr lang="cs-CZ" altLang="cs-CZ" sz="1400" dirty="0">
              <a:solidFill>
                <a:srgbClr val="000000"/>
              </a:solidFill>
            </a:endParaRPr>
          </a:p>
          <a:p>
            <a:pPr eaLnBrk="1" hangingPunct="1"/>
            <a:r>
              <a:rPr lang="cs-CZ" altLang="cs-CZ" sz="1400" dirty="0">
                <a:solidFill>
                  <a:srgbClr val="000000"/>
                </a:solidFill>
                <a:hlinkClick r:id="rId4"/>
              </a:rPr>
              <a:t>http://www.cas.cz/veda_a_vyzkum/oceneni/podpora-excelence/premie_wichterle/udelene_premie_</a:t>
            </a:r>
          </a:p>
          <a:p>
            <a:pPr eaLnBrk="1" hangingPunct="1"/>
            <a:r>
              <a:rPr lang="cs-CZ" altLang="cs-CZ" sz="1400" dirty="0" err="1">
                <a:solidFill>
                  <a:srgbClr val="000000"/>
                </a:solidFill>
                <a:hlinkClick r:id="rId4"/>
              </a:rPr>
              <a:t>wichterle</a:t>
            </a:r>
            <a:r>
              <a:rPr lang="cs-CZ" altLang="cs-CZ" sz="1400" dirty="0">
                <a:solidFill>
                  <a:srgbClr val="000000"/>
                </a:solidFill>
                <a:hlinkClick r:id="rId4"/>
              </a:rPr>
              <a:t>/2012.html</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RNDr. Lukáš Choleva, PhD., Mgr. Helena </a:t>
            </a:r>
            <a:r>
              <a:rPr lang="cs-CZ" altLang="cs-CZ" sz="1400" b="1" dirty="0" err="1">
                <a:solidFill>
                  <a:srgbClr val="000000"/>
                </a:solidFill>
              </a:rPr>
              <a:t>Kupcová-Skalníková</a:t>
            </a:r>
            <a:r>
              <a:rPr lang="cs-CZ" altLang="cs-CZ" sz="1400" b="1" dirty="0">
                <a:solidFill>
                  <a:srgbClr val="000000"/>
                </a:solidFill>
              </a:rPr>
              <a:t>, PhD. –Prémie Otto Wichterleho AV ČR 2013</a:t>
            </a:r>
            <a:endParaRPr lang="cs-CZ" altLang="cs-CZ" sz="1400" dirty="0">
              <a:solidFill>
                <a:srgbClr val="000000"/>
              </a:solidFill>
            </a:endParaRPr>
          </a:p>
          <a:p>
            <a:pPr eaLnBrk="1" hangingPunct="1"/>
            <a:r>
              <a:rPr lang="cs-CZ" altLang="cs-CZ" sz="1400" dirty="0">
                <a:solidFill>
                  <a:srgbClr val="000000"/>
                </a:solidFill>
                <a:hlinkClick r:id="rId5"/>
              </a:rPr>
              <a:t>http://www.cas.cz/veda_a_vyzkum/oceneni/podpora-excelence/premie_wichterle/udelene_premie_wichterle</a:t>
            </a:r>
          </a:p>
          <a:p>
            <a:pPr eaLnBrk="1" hangingPunct="1"/>
            <a:r>
              <a:rPr lang="cs-CZ" altLang="cs-CZ" sz="1400" dirty="0">
                <a:solidFill>
                  <a:srgbClr val="000000"/>
                </a:solidFill>
                <a:hlinkClick r:id="rId5"/>
              </a:rPr>
              <a:t>/2013.html</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Ing. Michaela Strážnická – Cena ministra životního prostředí 2015</a:t>
            </a:r>
            <a:endParaRPr lang="cs-CZ" altLang="cs-CZ" sz="1400" dirty="0">
              <a:solidFill>
                <a:srgbClr val="000000"/>
              </a:solidFill>
            </a:endParaRPr>
          </a:p>
          <a:p>
            <a:pPr eaLnBrk="1" hangingPunct="1"/>
            <a:r>
              <a:rPr lang="cs-CZ" altLang="cs-CZ" sz="1400" dirty="0">
                <a:solidFill>
                  <a:srgbClr val="000000"/>
                </a:solidFill>
                <a:hlinkClick r:id="rId6"/>
              </a:rPr>
              <a:t>http://www.czu.cz/cs/?r=410&amp;i=19026</a:t>
            </a:r>
            <a:endParaRPr lang="cs-CZ" altLang="cs-CZ" sz="1400" dirty="0">
              <a:solidFill>
                <a:srgbClr val="000000"/>
              </a:solidFill>
            </a:endParaRPr>
          </a:p>
          <a:p>
            <a:pPr eaLnBrk="1" hangingPunct="1"/>
            <a:endParaRPr lang="cs-CZ" altLang="cs-CZ" sz="1400" b="1" dirty="0">
              <a:solidFill>
                <a:srgbClr val="000000"/>
              </a:solidFill>
            </a:endParaRPr>
          </a:p>
          <a:p>
            <a:pPr eaLnBrk="1" hangingPunct="1"/>
            <a:r>
              <a:rPr lang="cs-CZ" altLang="cs-CZ" sz="1400" b="1" dirty="0">
                <a:solidFill>
                  <a:srgbClr val="000000"/>
                </a:solidFill>
              </a:rPr>
              <a:t>Ing. Jiří Killer, PhD    - Cena pro nejlepšího českého a slovenského mladého mikrobiologa za rok 2015 </a:t>
            </a:r>
          </a:p>
          <a:p>
            <a:pPr eaLnBrk="1" hangingPunct="1"/>
            <a:r>
              <a:rPr lang="cs-CZ" altLang="cs-CZ" sz="1400" dirty="0">
                <a:hlinkClick r:id="rId7"/>
              </a:rPr>
              <a:t>http://www.cssm.info/27-kongres-cssm-2016</a:t>
            </a:r>
            <a:r>
              <a:rPr lang="cs-CZ" altLang="cs-CZ" sz="1400" dirty="0"/>
              <a:t>   Československá společnost mikrobiologická </a:t>
            </a: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084169" y="6548438"/>
            <a:ext cx="3042370" cy="30956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024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0246"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514350" y="165100"/>
            <a:ext cx="9170988" cy="1046163"/>
          </a:xfrm>
          <a:prstGeom prst="rect">
            <a:avLst/>
          </a:prstGeom>
        </p:spPr>
        <p:txBody>
          <a:bodyPr>
            <a:spAutoFit/>
          </a:bodyPr>
          <a:lstStyle/>
          <a:p>
            <a:pPr>
              <a:defRPr/>
            </a:pPr>
            <a:r>
              <a:rPr lang="cs-CZ" altLang="cs-CZ" sz="31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100" u="sng" dirty="0">
                <a:solidFill>
                  <a:schemeClr val="tx2">
                    <a:lumMod val="50000"/>
                  </a:schemeClr>
                </a:solidFill>
                <a:latin typeface="Arial" panose="020B0604020202020204" pitchFamily="34" charset="0"/>
                <a:cs typeface="Arial" panose="020B0604020202020204" pitchFamily="34" charset="0"/>
              </a:rPr>
              <a:t>Společenská, sociální a</a:t>
            </a:r>
            <a:r>
              <a:rPr lang="cs-CZ" altLang="cs-CZ" sz="3100" dirty="0">
                <a:solidFill>
                  <a:schemeClr val="tx2">
                    <a:lumMod val="50000"/>
                  </a:schemeClr>
                </a:solidFill>
                <a:latin typeface="Arial" panose="020B0604020202020204" pitchFamily="34" charset="0"/>
                <a:cs typeface="Arial" panose="020B0604020202020204" pitchFamily="34" charset="0"/>
              </a:rPr>
              <a:t> </a:t>
            </a:r>
          </a:p>
          <a:p>
            <a:pPr>
              <a:defRPr/>
            </a:pPr>
            <a:r>
              <a:rPr lang="cs-CZ" altLang="cs-CZ" sz="3100" dirty="0">
                <a:solidFill>
                  <a:schemeClr val="tx2">
                    <a:lumMod val="50000"/>
                  </a:schemeClr>
                </a:solidFill>
                <a:latin typeface="Arial" panose="020B0604020202020204" pitchFamily="34" charset="0"/>
                <a:cs typeface="Arial" panose="020B0604020202020204" pitchFamily="34" charset="0"/>
              </a:rPr>
              <a:t>                                         </a:t>
            </a:r>
            <a:r>
              <a:rPr lang="cs-CZ" altLang="cs-CZ" sz="3100" u="sng" dirty="0">
                <a:solidFill>
                  <a:schemeClr val="tx2">
                    <a:lumMod val="50000"/>
                  </a:schemeClr>
                </a:solidFill>
                <a:latin typeface="Arial" panose="020B0604020202020204" pitchFamily="34" charset="0"/>
                <a:cs typeface="Arial" panose="020B0604020202020204" pitchFamily="34" charset="0"/>
              </a:rPr>
              <a:t>ekonomická relevance</a:t>
            </a:r>
            <a:endParaRPr lang="cs-CZ" altLang="cs-CZ" sz="3100" u="sng" dirty="0">
              <a:solidFill>
                <a:schemeClr val="tx2">
                  <a:lumMod val="50000"/>
                </a:schemeClr>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1479778485"/>
              </p:ext>
            </p:extLst>
          </p:nvPr>
        </p:nvGraphicFramePr>
        <p:xfrm>
          <a:off x="827088" y="1371600"/>
          <a:ext cx="7993062" cy="3232110"/>
        </p:xfrm>
        <a:graphic>
          <a:graphicData uri="http://schemas.openxmlformats.org/drawingml/2006/table">
            <a:tbl>
              <a:tblPr firstRow="1" firstCol="1" bandRow="1">
                <a:tableStyleId>{5C22544A-7EE6-4342-B048-85BDC9FD1C3A}</a:tableStyleId>
              </a:tblPr>
              <a:tblGrid>
                <a:gridCol w="1788293"/>
                <a:gridCol w="4844538"/>
                <a:gridCol w="1360231"/>
              </a:tblGrid>
              <a:tr h="353814">
                <a:tc>
                  <a:txBody>
                    <a:bodyPr/>
                    <a:lstStyle/>
                    <a:p>
                      <a:pPr>
                        <a:spcAft>
                          <a:spcPts val="0"/>
                        </a:spcAft>
                      </a:pPr>
                      <a:r>
                        <a:rPr lang="cs-CZ" sz="1600" dirty="0">
                          <a:effectLst/>
                        </a:rPr>
                        <a:t> </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500" dirty="0">
                          <a:effectLst/>
                        </a:rPr>
                        <a:t>Společenská (sociální, ekonomická a kulturní)  relevance</a:t>
                      </a:r>
                      <a:endParaRPr lang="cs-CZ" sz="1500" dirty="0">
                        <a:effectLst/>
                        <a:latin typeface="Calibri"/>
                        <a:ea typeface="Calibri"/>
                        <a:cs typeface="DaunPenh"/>
                      </a:endParaRPr>
                    </a:p>
                  </a:txBody>
                  <a:tcPr marL="68581" marR="68581" marT="0" marB="0"/>
                </a:tc>
                <a:tc>
                  <a:txBody>
                    <a:bodyPr/>
                    <a:lstStyle/>
                    <a:p>
                      <a:pPr algn="ctr">
                        <a:spcAft>
                          <a:spcPts val="0"/>
                        </a:spcAft>
                      </a:pPr>
                      <a:r>
                        <a:rPr lang="cs-CZ" sz="1500" dirty="0">
                          <a:effectLst/>
                        </a:rPr>
                        <a:t>Podíl v ústavu</a:t>
                      </a:r>
                      <a:endParaRPr lang="cs-CZ" sz="1500" dirty="0">
                        <a:effectLst/>
                        <a:latin typeface="Calibri"/>
                        <a:ea typeface="Calibri"/>
                        <a:cs typeface="DaunPenh"/>
                      </a:endParaRPr>
                    </a:p>
                  </a:txBody>
                  <a:tcPr marL="68581" marR="68581" marT="0" marB="0"/>
                </a:tc>
              </a:tr>
              <a:tr h="353814">
                <a:tc>
                  <a:txBody>
                    <a:bodyPr/>
                    <a:lstStyle/>
                    <a:p>
                      <a:pPr algn="ctr">
                        <a:spcAft>
                          <a:spcPts val="0"/>
                        </a:spcAft>
                      </a:pPr>
                      <a:r>
                        <a:rPr lang="cs-CZ" sz="1600" dirty="0">
                          <a:effectLst/>
                        </a:rPr>
                        <a:t>Mikrobiologie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Významné je získávání  nových znalostí o anaerobech</a:t>
                      </a:r>
                      <a:r>
                        <a:rPr lang="cs-CZ" sz="1600" baseline="0" dirty="0" smtClean="0">
                          <a:effectLst/>
                        </a:rPr>
                        <a:t> </a:t>
                      </a:r>
                      <a:r>
                        <a:rPr lang="cs-CZ" sz="1600" dirty="0" smtClean="0">
                          <a:effectLst/>
                        </a:rPr>
                        <a:t>a možné praktické aplikace</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dirty="0">
                          <a:effectLst/>
                        </a:rPr>
                        <a:t>15,3</a:t>
                      </a:r>
                      <a:endParaRPr lang="cs-CZ" sz="1600" dirty="0">
                        <a:effectLst/>
                        <a:latin typeface="Calibri"/>
                        <a:ea typeface="Calibri"/>
                        <a:cs typeface="DaunPenh"/>
                      </a:endParaRPr>
                    </a:p>
                  </a:txBody>
                  <a:tcPr marL="68581" marR="68581" marT="0" marB="0"/>
                </a:tc>
              </a:tr>
              <a:tr h="353814">
                <a:tc>
                  <a:txBody>
                    <a:bodyPr/>
                    <a:lstStyle/>
                    <a:p>
                      <a:pPr algn="ctr">
                        <a:spcAft>
                          <a:spcPts val="0"/>
                        </a:spcAft>
                      </a:pPr>
                      <a:r>
                        <a:rPr lang="cs-CZ" sz="1600" dirty="0">
                          <a:effectLst/>
                        </a:rPr>
                        <a:t>Biochemie z. b, </a:t>
                      </a:r>
                      <a:endParaRPr lang="cs-CZ" sz="1600" dirty="0">
                        <a:effectLst/>
                        <a:latin typeface="Calibri"/>
                        <a:ea typeface="Calibri"/>
                        <a:cs typeface="DaunPenh"/>
                      </a:endParaRPr>
                    </a:p>
                  </a:txBody>
                  <a:tcPr marL="68581" marR="68581"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effectLst/>
                        </a:rPr>
                        <a:t>Význam aneuploidie, embryonální vývoj</a:t>
                      </a:r>
                      <a:r>
                        <a:rPr lang="cs-CZ" sz="1600" baseline="0" dirty="0" smtClean="0">
                          <a:effectLst/>
                        </a:rPr>
                        <a:t> </a:t>
                      </a:r>
                      <a:endParaRPr lang="cs-CZ" sz="1600" dirty="0" smtClean="0">
                        <a:effectLst/>
                        <a:latin typeface="+mn-lt"/>
                        <a:ea typeface="Calibri"/>
                        <a:cs typeface="DaunPenh"/>
                      </a:endParaRPr>
                    </a:p>
                  </a:txBody>
                  <a:tcPr marL="68581" marR="68581" marT="0" marB="0"/>
                </a:tc>
                <a:tc>
                  <a:txBody>
                    <a:bodyPr/>
                    <a:lstStyle/>
                    <a:p>
                      <a:pPr algn="ctr">
                        <a:spcAft>
                          <a:spcPts val="0"/>
                        </a:spcAft>
                      </a:pPr>
                      <a:r>
                        <a:rPr lang="cs-CZ" sz="1600" dirty="0">
                          <a:effectLst/>
                        </a:rPr>
                        <a:t>9,6</a:t>
                      </a:r>
                      <a:endParaRPr lang="cs-CZ" sz="1600" dirty="0">
                        <a:effectLst/>
                        <a:latin typeface="Calibri"/>
                        <a:ea typeface="Calibri"/>
                        <a:cs typeface="DaunPenh"/>
                      </a:endParaRPr>
                    </a:p>
                  </a:txBody>
                  <a:tcPr marL="68581" marR="68581" marT="0" marB="0"/>
                </a:tc>
              </a:tr>
              <a:tr h="353814">
                <a:tc>
                  <a:txBody>
                    <a:bodyPr/>
                    <a:lstStyle/>
                    <a:p>
                      <a:pPr algn="ctr">
                        <a:spcAft>
                          <a:spcPts val="0"/>
                        </a:spcAft>
                      </a:pPr>
                      <a:r>
                        <a:rPr lang="cs-CZ" sz="1600" dirty="0">
                          <a:effectLst/>
                        </a:rPr>
                        <a:t>Embryologie</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Pokročilé metody </a:t>
                      </a:r>
                      <a:r>
                        <a:rPr lang="cs-CZ" sz="1600" dirty="0" err="1" smtClean="0">
                          <a:effectLst/>
                        </a:rPr>
                        <a:t>kraniofaciálního</a:t>
                      </a:r>
                      <a:r>
                        <a:rPr lang="cs-CZ" sz="1600" dirty="0" smtClean="0">
                          <a:effectLst/>
                        </a:rPr>
                        <a:t> vývoje, možné aplikace  </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12,6</a:t>
                      </a:r>
                      <a:endParaRPr lang="cs-CZ" sz="1600">
                        <a:effectLst/>
                        <a:latin typeface="Calibri"/>
                        <a:ea typeface="Calibri"/>
                        <a:cs typeface="DaunPenh"/>
                      </a:endParaRPr>
                    </a:p>
                  </a:txBody>
                  <a:tcPr marL="68581" marR="68581" marT="0" marB="0"/>
                </a:tc>
              </a:tr>
              <a:tr h="374412">
                <a:tc>
                  <a:txBody>
                    <a:bodyPr/>
                    <a:lstStyle/>
                    <a:p>
                      <a:pPr algn="ctr">
                        <a:spcAft>
                          <a:spcPts val="0"/>
                        </a:spcAft>
                      </a:pPr>
                      <a:r>
                        <a:rPr lang="cs-CZ" sz="1600" dirty="0">
                          <a:effectLst/>
                        </a:rPr>
                        <a:t>ExAM</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Studium a léčba</a:t>
                      </a:r>
                      <a:r>
                        <a:rPr lang="cs-CZ" sz="1600" baseline="0" dirty="0" smtClean="0">
                          <a:effectLst/>
                        </a:rPr>
                        <a:t> </a:t>
                      </a:r>
                      <a:r>
                        <a:rPr lang="cs-CZ" sz="1600" baseline="0" dirty="0" err="1" smtClean="0">
                          <a:effectLst/>
                        </a:rPr>
                        <a:t>neurodegenerativích</a:t>
                      </a:r>
                      <a:r>
                        <a:rPr lang="cs-CZ" sz="1600" baseline="0" dirty="0" smtClean="0">
                          <a:effectLst/>
                        </a:rPr>
                        <a:t> onemocnění má vysokou relevanci</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34,2</a:t>
                      </a:r>
                      <a:endParaRPr lang="cs-CZ" sz="1600">
                        <a:effectLst/>
                        <a:latin typeface="Calibri"/>
                        <a:ea typeface="Calibri"/>
                        <a:cs typeface="DaunPenh"/>
                      </a:endParaRPr>
                    </a:p>
                  </a:txBody>
                  <a:tcPr marL="68581" marR="68581" marT="0" marB="0"/>
                </a:tc>
              </a:tr>
              <a:tr h="353814">
                <a:tc>
                  <a:txBody>
                    <a:bodyPr/>
                    <a:lstStyle/>
                    <a:p>
                      <a:pPr algn="ctr">
                        <a:spcAft>
                          <a:spcPts val="0"/>
                        </a:spcAft>
                      </a:pPr>
                      <a:r>
                        <a:rPr lang="cs-CZ" sz="1600">
                          <a:effectLst/>
                        </a:rPr>
                        <a:t>Evoluční biologie</a:t>
                      </a:r>
                      <a:endParaRPr lang="cs-CZ" sz="1600">
                        <a:effectLst/>
                        <a:latin typeface="Calibri"/>
                        <a:ea typeface="Calibri"/>
                        <a:cs typeface="DaunPenh"/>
                      </a:endParaRPr>
                    </a:p>
                  </a:txBody>
                  <a:tcPr marL="68581" marR="68581" marT="0" marB="0"/>
                </a:tc>
                <a:tc>
                  <a:txBody>
                    <a:bodyPr/>
                    <a:lstStyle/>
                    <a:p>
                      <a:pPr>
                        <a:spcAft>
                          <a:spcPts val="0"/>
                        </a:spcAft>
                      </a:pPr>
                      <a:r>
                        <a:rPr lang="cs-CZ" sz="1600" dirty="0" smtClean="0">
                          <a:effectLst/>
                        </a:rPr>
                        <a:t>Přínosy k praktickému rybářství, dobré aplikace</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a:effectLst/>
                        </a:rPr>
                        <a:t>21,2</a:t>
                      </a:r>
                      <a:endParaRPr lang="cs-CZ" sz="1600">
                        <a:effectLst/>
                        <a:latin typeface="Calibri"/>
                        <a:ea typeface="Calibri"/>
                        <a:cs typeface="DaunPenh"/>
                      </a:endParaRPr>
                    </a:p>
                  </a:txBody>
                  <a:tcPr marL="68581" marR="68581" marT="0" marB="0"/>
                </a:tc>
              </a:tr>
              <a:tr h="353814">
                <a:tc>
                  <a:txBody>
                    <a:bodyPr/>
                    <a:lstStyle/>
                    <a:p>
                      <a:pPr algn="ctr">
                        <a:spcAft>
                          <a:spcPts val="0"/>
                        </a:spcAft>
                      </a:pPr>
                      <a:r>
                        <a:rPr lang="cs-CZ" sz="1600" dirty="0">
                          <a:effectLst/>
                        </a:rPr>
                        <a:t>Vývojová </a:t>
                      </a:r>
                      <a:r>
                        <a:rPr lang="cs-CZ" sz="1600" dirty="0" smtClean="0">
                          <a:effectLst/>
                        </a:rPr>
                        <a:t>genetika</a:t>
                      </a:r>
                      <a:endParaRPr lang="cs-CZ" sz="1600" dirty="0">
                        <a:effectLst/>
                        <a:latin typeface="Calibri"/>
                        <a:ea typeface="Calibri"/>
                        <a:cs typeface="DaunPenh"/>
                      </a:endParaRPr>
                    </a:p>
                  </a:txBody>
                  <a:tcPr marL="68581" marR="68581" marT="0" marB="0"/>
                </a:tc>
                <a:tc>
                  <a:txBody>
                    <a:bodyPr/>
                    <a:lstStyle/>
                    <a:p>
                      <a:pPr>
                        <a:spcAft>
                          <a:spcPts val="0"/>
                        </a:spcAft>
                      </a:pPr>
                      <a:r>
                        <a:rPr lang="cs-CZ" sz="1600" dirty="0" smtClean="0">
                          <a:effectLst/>
                        </a:rPr>
                        <a:t>Významné přínosy k živočišné produkci</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dirty="0">
                          <a:effectLst/>
                        </a:rPr>
                        <a:t>7,1</a:t>
                      </a:r>
                      <a:endParaRPr lang="cs-CZ" sz="1600" dirty="0">
                        <a:effectLst/>
                        <a:latin typeface="Calibri"/>
                        <a:ea typeface="Calibri"/>
                        <a:cs typeface="DaunPenh"/>
                      </a:endParaRPr>
                    </a:p>
                  </a:txBody>
                  <a:tcPr marL="68581" marR="68581" marT="0" marB="0"/>
                </a:tc>
              </a:tr>
              <a:tr h="353814">
                <a:tc>
                  <a:txBody>
                    <a:bodyPr/>
                    <a:lstStyle/>
                    <a:p>
                      <a:pPr algn="ctr">
                        <a:spcAft>
                          <a:spcPts val="0"/>
                        </a:spcAft>
                      </a:pPr>
                      <a:r>
                        <a:rPr lang="cs-CZ" sz="1600">
                          <a:effectLst/>
                        </a:rPr>
                        <a:t>ÚŽFG celkem:</a:t>
                      </a:r>
                      <a:endParaRPr lang="cs-CZ" sz="1600">
                        <a:effectLst/>
                        <a:latin typeface="Calibri"/>
                        <a:ea typeface="Calibri"/>
                        <a:cs typeface="DaunPenh"/>
                      </a:endParaRPr>
                    </a:p>
                  </a:txBody>
                  <a:tcPr marL="68581" marR="68581" marT="0" marB="0"/>
                </a:tc>
                <a:tc>
                  <a:txBody>
                    <a:bodyPr/>
                    <a:lstStyle/>
                    <a:p>
                      <a:pPr>
                        <a:spcAft>
                          <a:spcPts val="0"/>
                        </a:spcAft>
                      </a:pPr>
                      <a:r>
                        <a:rPr lang="cs-CZ" sz="1600" dirty="0" smtClean="0">
                          <a:effectLst/>
                        </a:rPr>
                        <a:t>Praktické výstupy a popularizační</a:t>
                      </a:r>
                      <a:r>
                        <a:rPr lang="cs-CZ" sz="1600" baseline="0" dirty="0" smtClean="0">
                          <a:effectLst/>
                        </a:rPr>
                        <a:t> aktivity</a:t>
                      </a:r>
                      <a:endParaRPr lang="cs-CZ" sz="1600" dirty="0">
                        <a:effectLst/>
                        <a:latin typeface="Calibri"/>
                        <a:ea typeface="Calibri"/>
                        <a:cs typeface="DaunPenh"/>
                      </a:endParaRPr>
                    </a:p>
                  </a:txBody>
                  <a:tcPr marL="68581" marR="68581" marT="0" marB="0"/>
                </a:tc>
                <a:tc>
                  <a:txBody>
                    <a:bodyPr/>
                    <a:lstStyle/>
                    <a:p>
                      <a:pPr algn="ctr">
                        <a:spcAft>
                          <a:spcPts val="0"/>
                        </a:spcAft>
                      </a:pPr>
                      <a:r>
                        <a:rPr lang="cs-CZ" sz="1600" dirty="0">
                          <a:effectLst/>
                        </a:rPr>
                        <a:t>100</a:t>
                      </a:r>
                      <a:endParaRPr lang="cs-CZ" sz="1600" dirty="0">
                        <a:effectLst/>
                        <a:latin typeface="Calibri"/>
                        <a:ea typeface="Calibri"/>
                        <a:cs typeface="DaunPenh"/>
                      </a:endParaRPr>
                    </a:p>
                  </a:txBody>
                  <a:tcPr marL="68581" marR="68581" marT="0" marB="0"/>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obsah 2"/>
          <p:cNvSpPr>
            <a:spLocks noGrp="1"/>
          </p:cNvSpPr>
          <p:nvPr>
            <p:ph idx="1"/>
          </p:nvPr>
        </p:nvSpPr>
        <p:spPr>
          <a:xfrm>
            <a:off x="6227763" y="6548438"/>
            <a:ext cx="2898775" cy="303212"/>
          </a:xfrm>
        </p:spPr>
        <p:txBody>
          <a:bodyPr/>
          <a:lstStyle/>
          <a:p>
            <a:pPr marL="0" indent="0" eaLnBrk="1" hangingPunct="1">
              <a:buFont typeface="Arial" charset="0"/>
              <a:buNone/>
              <a:defRPr/>
            </a:pPr>
            <a:r>
              <a:rPr lang="cs-CZ" altLang="cs-CZ" sz="1200" dirty="0" smtClean="0"/>
              <a:t> </a:t>
            </a:r>
            <a:r>
              <a:rPr lang="cs-CZ" altLang="cs-CZ" sz="1200" b="1" dirty="0" smtClean="0">
                <a:solidFill>
                  <a:schemeClr val="tx2">
                    <a:lumMod val="50000"/>
                  </a:schemeClr>
                </a:solidFill>
              </a:rPr>
              <a:t>Kancelář Akademie věd  ČR 1. června 2016  </a:t>
            </a:r>
          </a:p>
        </p:txBody>
      </p:sp>
      <p:sp>
        <p:nvSpPr>
          <p:cNvPr id="1126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solidFill>
                <a:srgbClr val="000000"/>
              </a:solidFill>
            </a:endParaRPr>
          </a:p>
        </p:txBody>
      </p:sp>
      <p:sp>
        <p:nvSpPr>
          <p:cNvPr id="5" name="Rectangle 6"/>
          <p:cNvSpPr>
            <a:spLocks noChangeArrowheads="1"/>
          </p:cNvSpPr>
          <p:nvPr/>
        </p:nvSpPr>
        <p:spPr bwMode="auto">
          <a:xfrm>
            <a:off x="39992" y="1493204"/>
            <a:ext cx="615553" cy="46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anchor="ctr">
            <a:spAutoFit/>
          </a:bodyPr>
          <a:lstStyle>
            <a:lvl1pPr fontAlgn="base">
              <a:spcBef>
                <a:spcPct val="0"/>
              </a:spcBef>
              <a:spcAft>
                <a:spcPct val="0"/>
              </a:spcAft>
              <a:tabLst>
                <a:tab pos="3543300" algn="r"/>
              </a:tabLst>
              <a:defRPr>
                <a:solidFill>
                  <a:schemeClr val="tx1"/>
                </a:solidFill>
                <a:latin typeface="Arial" pitchFamily="34" charset="0"/>
                <a:cs typeface="Arial" pitchFamily="34" charset="0"/>
              </a:defRPr>
            </a:lvl1pPr>
            <a:lvl2pPr fontAlgn="base">
              <a:spcBef>
                <a:spcPct val="0"/>
              </a:spcBef>
              <a:spcAft>
                <a:spcPct val="0"/>
              </a:spcAft>
              <a:tabLst>
                <a:tab pos="3543300" algn="r"/>
              </a:tabLst>
              <a:defRPr>
                <a:solidFill>
                  <a:schemeClr val="tx1"/>
                </a:solidFill>
                <a:latin typeface="Arial" pitchFamily="34" charset="0"/>
                <a:cs typeface="Arial" pitchFamily="34" charset="0"/>
              </a:defRPr>
            </a:lvl2pPr>
            <a:lvl3pPr fontAlgn="base">
              <a:spcBef>
                <a:spcPct val="0"/>
              </a:spcBef>
              <a:spcAft>
                <a:spcPct val="0"/>
              </a:spcAft>
              <a:tabLst>
                <a:tab pos="3543300" algn="r"/>
              </a:tabLst>
              <a:defRPr>
                <a:solidFill>
                  <a:schemeClr val="tx1"/>
                </a:solidFill>
                <a:latin typeface="Arial" pitchFamily="34" charset="0"/>
                <a:cs typeface="Arial" pitchFamily="34" charset="0"/>
              </a:defRPr>
            </a:lvl3pPr>
            <a:lvl4pPr fontAlgn="base">
              <a:spcBef>
                <a:spcPct val="0"/>
              </a:spcBef>
              <a:spcAft>
                <a:spcPct val="0"/>
              </a:spcAft>
              <a:tabLst>
                <a:tab pos="3543300" algn="r"/>
              </a:tabLst>
              <a:defRPr>
                <a:solidFill>
                  <a:schemeClr val="tx1"/>
                </a:solidFill>
                <a:latin typeface="Arial" pitchFamily="34" charset="0"/>
                <a:cs typeface="Arial" pitchFamily="34" charset="0"/>
              </a:defRPr>
            </a:lvl4pPr>
            <a:lvl5pPr fontAlgn="base">
              <a:spcBef>
                <a:spcPct val="0"/>
              </a:spcBef>
              <a:spcAft>
                <a:spcPct val="0"/>
              </a:spcAft>
              <a:tabLst>
                <a:tab pos="3543300" algn="r"/>
              </a:tabLst>
              <a:defRPr>
                <a:solidFill>
                  <a:schemeClr val="tx1"/>
                </a:solidFill>
                <a:latin typeface="Arial" pitchFamily="34" charset="0"/>
                <a:cs typeface="Arial" pitchFamily="34" charset="0"/>
              </a:defRPr>
            </a:lvl5pPr>
            <a:lvl6pPr fontAlgn="base">
              <a:spcBef>
                <a:spcPct val="0"/>
              </a:spcBef>
              <a:spcAft>
                <a:spcPct val="0"/>
              </a:spcAft>
              <a:tabLst>
                <a:tab pos="3543300" algn="r"/>
              </a:tabLst>
              <a:defRPr>
                <a:solidFill>
                  <a:schemeClr val="tx1"/>
                </a:solidFill>
                <a:latin typeface="Arial" pitchFamily="34" charset="0"/>
                <a:cs typeface="Arial" pitchFamily="34" charset="0"/>
              </a:defRPr>
            </a:lvl6pPr>
            <a:lvl7pPr fontAlgn="base">
              <a:spcBef>
                <a:spcPct val="0"/>
              </a:spcBef>
              <a:spcAft>
                <a:spcPct val="0"/>
              </a:spcAft>
              <a:tabLst>
                <a:tab pos="3543300" algn="r"/>
              </a:tabLst>
              <a:defRPr>
                <a:solidFill>
                  <a:schemeClr val="tx1"/>
                </a:solidFill>
                <a:latin typeface="Arial" pitchFamily="34" charset="0"/>
                <a:cs typeface="Arial" pitchFamily="34" charset="0"/>
              </a:defRPr>
            </a:lvl7pPr>
            <a:lvl8pPr fontAlgn="base">
              <a:spcBef>
                <a:spcPct val="0"/>
              </a:spcBef>
              <a:spcAft>
                <a:spcPct val="0"/>
              </a:spcAft>
              <a:tabLst>
                <a:tab pos="3543300" algn="r"/>
              </a:tabLst>
              <a:defRPr>
                <a:solidFill>
                  <a:schemeClr val="tx1"/>
                </a:solidFill>
                <a:latin typeface="Arial" pitchFamily="34" charset="0"/>
                <a:cs typeface="Arial" pitchFamily="34" charset="0"/>
              </a:defRPr>
            </a:lvl8pPr>
            <a:lvl9pPr fontAlgn="base">
              <a:spcBef>
                <a:spcPct val="0"/>
              </a:spcBef>
              <a:spcAft>
                <a:spcPct val="0"/>
              </a:spcAft>
              <a:tabLst>
                <a:tab pos="3543300" algn="r"/>
              </a:tabLst>
              <a:defRPr>
                <a:solidFill>
                  <a:schemeClr val="tx1"/>
                </a:solidFill>
                <a:latin typeface="Arial" pitchFamily="34" charset="0"/>
                <a:cs typeface="Arial" pitchFamily="34" charset="0"/>
              </a:defRPr>
            </a:lvl9pPr>
          </a:lstStyle>
          <a:p>
            <a:pPr>
              <a:defRPr/>
            </a:pPr>
            <a:r>
              <a:rPr lang="cs-CZ" altLang="cs-CZ" sz="1400" b="1" dirty="0" smtClean="0">
                <a:solidFill>
                  <a:prstClr val="black"/>
                </a:solidFill>
                <a:latin typeface="Arial Narrow" pitchFamily="34" charset="0"/>
                <a:ea typeface="Times New Roman" pitchFamily="18" charset="0"/>
              </a:rPr>
              <a:t>    </a:t>
            </a:r>
            <a:r>
              <a:rPr lang="cs-CZ" altLang="cs-CZ" sz="1200" b="1" dirty="0" smtClean="0">
                <a:solidFill>
                  <a:srgbClr val="0F243E"/>
                </a:solidFill>
                <a:latin typeface="Arial Narrow" pitchFamily="34" charset="0"/>
                <a:ea typeface="Times New Roman" pitchFamily="18" charset="0"/>
              </a:rPr>
              <a:t>    </a:t>
            </a:r>
            <a:r>
              <a:rPr lang="cs-CZ" altLang="cs-CZ" sz="1400" b="1" dirty="0" smtClean="0">
                <a:solidFill>
                  <a:srgbClr val="0F243E"/>
                </a:solidFill>
                <a:ea typeface="Times New Roman" pitchFamily="18" charset="0"/>
              </a:rPr>
              <a:t>Ústav živočišné fyziologie a genetiky AV ČR, v. v. .</a:t>
            </a:r>
            <a:endParaRPr lang="cs-CZ" altLang="cs-CZ" sz="500" dirty="0" smtClean="0">
              <a:solidFill>
                <a:prstClr val="black"/>
              </a:solidFill>
            </a:endParaRPr>
          </a:p>
          <a:p>
            <a:pPr eaLnBrk="0" hangingPunct="0">
              <a:defRPr/>
            </a:pPr>
            <a:r>
              <a:rPr lang="cs-CZ" altLang="cs-CZ" sz="1400" b="1" dirty="0" smtClean="0">
                <a:solidFill>
                  <a:srgbClr val="0F243E"/>
                </a:solidFill>
                <a:ea typeface="Times New Roman" pitchFamily="18" charset="0"/>
              </a:rPr>
              <a:t>   </a:t>
            </a:r>
            <a:r>
              <a:rPr lang="cs-CZ" altLang="cs-CZ" sz="1200" b="1" dirty="0" smtClean="0">
                <a:solidFill>
                  <a:srgbClr val="0F243E"/>
                </a:solidFill>
                <a:ea typeface="Times New Roman" pitchFamily="18" charset="0"/>
              </a:rPr>
              <a:t>   </a:t>
            </a:r>
            <a:r>
              <a:rPr lang="cs-CZ" altLang="cs-CZ" sz="1050" dirty="0" smtClean="0">
                <a:solidFill>
                  <a:srgbClr val="0F243E"/>
                </a:solidFill>
                <a:latin typeface="Arial Narrow" pitchFamily="34" charset="0"/>
                <a:ea typeface="Times New Roman" pitchFamily="18" charset="0"/>
              </a:rPr>
              <a:t>Rumburská 89, 277 21 Liběchov, Česká republika</a:t>
            </a:r>
            <a:r>
              <a:rPr lang="cs-CZ" altLang="cs-CZ" sz="1000" b="1" dirty="0" smtClean="0">
                <a:solidFill>
                  <a:srgbClr val="0F243E"/>
                </a:solidFill>
                <a:latin typeface="Arial Narrow" pitchFamily="34" charset="0"/>
                <a:ea typeface="Times New Roman" pitchFamily="18" charset="0"/>
              </a:rPr>
              <a:t>	</a:t>
            </a:r>
            <a:r>
              <a:rPr lang="cs-CZ" altLang="cs-CZ" sz="800" dirty="0" smtClean="0">
                <a:solidFill>
                  <a:srgbClr val="0F243E"/>
                </a:solidFill>
                <a:latin typeface="Arial Narrow" pitchFamily="34" charset="0"/>
                <a:ea typeface="Times New Roman" pitchFamily="18" charset="0"/>
              </a:rPr>
              <a:t>	</a:t>
            </a:r>
            <a:endParaRPr lang="cs-CZ" altLang="cs-CZ" dirty="0" smtClean="0">
              <a:solidFill>
                <a:prstClr val="black"/>
              </a:solidFill>
            </a:endParaRPr>
          </a:p>
        </p:txBody>
      </p:sp>
      <p:sp>
        <p:nvSpPr>
          <p:cNvPr id="11270"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tabLst>
                <a:tab pos="571500"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571500"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571500"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571500"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571500"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71500" algn="ctr"/>
              </a:tabLst>
              <a:defRPr sz="2000">
                <a:solidFill>
                  <a:schemeClr val="tx1"/>
                </a:solidFill>
                <a:latin typeface="Calibri" pitchFamily="34" charset="0"/>
              </a:defRPr>
            </a:lvl9pPr>
          </a:lstStyle>
          <a:p>
            <a:pPr eaLnBrk="1" hangingPunct="1">
              <a:spcBef>
                <a:spcPct val="0"/>
              </a:spcBef>
              <a:buFontTx/>
              <a:buNone/>
            </a:pPr>
            <a:r>
              <a:rPr lang="cs-CZ" altLang="cs-CZ" sz="1400" b="1">
                <a:solidFill>
                  <a:srgbClr val="000000"/>
                </a:solidFill>
                <a:latin typeface="Arial Narrow" pitchFamily="34" charset="0"/>
                <a:ea typeface="Times New Roman" pitchFamily="18" charset="0"/>
              </a:rPr>
              <a:t>	                      </a:t>
            </a:r>
            <a:endParaRPr lang="cs-CZ" altLang="cs-CZ" sz="1800">
              <a:solidFill>
                <a:srgbClr val="000000"/>
              </a:solidFill>
              <a:latin typeface="Arial" charset="0"/>
              <a:ea typeface="Times New Roman" pitchFamily="18" charset="0"/>
            </a:endParaRPr>
          </a:p>
        </p:txBody>
      </p:sp>
      <p:sp>
        <p:nvSpPr>
          <p:cNvPr id="2" name="Obdélník 1"/>
          <p:cNvSpPr/>
          <p:nvPr/>
        </p:nvSpPr>
        <p:spPr>
          <a:xfrm>
            <a:off x="611188" y="222250"/>
            <a:ext cx="8793162" cy="584200"/>
          </a:xfrm>
          <a:prstGeom prst="rect">
            <a:avLst/>
          </a:prstGeom>
        </p:spPr>
        <p:txBody>
          <a:bodyPr wrap="none">
            <a:spAutoFit/>
          </a:bodyPr>
          <a:lstStyle/>
          <a:p>
            <a:pPr>
              <a:defRPr/>
            </a:pPr>
            <a:r>
              <a:rPr lang="cs-CZ" altLang="cs-CZ" sz="3200" dirty="0">
                <a:solidFill>
                  <a:schemeClr val="tx2">
                    <a:lumMod val="50000"/>
                  </a:schemeClr>
                </a:solidFill>
                <a:latin typeface="Arial" panose="020B0604020202020204" pitchFamily="34" charset="0"/>
                <a:cs typeface="Arial" panose="020B0604020202020204" pitchFamily="34" charset="0"/>
              </a:rPr>
              <a:t>Hodnocení 2010 – 2014  </a:t>
            </a:r>
            <a:r>
              <a:rPr lang="cs-CZ" altLang="cs-CZ" sz="3200" u="sng" dirty="0">
                <a:solidFill>
                  <a:schemeClr val="tx2">
                    <a:lumMod val="50000"/>
                  </a:schemeClr>
                </a:solidFill>
                <a:latin typeface="Arial" panose="020B0604020202020204" pitchFamily="34" charset="0"/>
                <a:cs typeface="Arial" panose="020B0604020202020204" pitchFamily="34" charset="0"/>
              </a:rPr>
              <a:t>Studenti ve výzkumu</a:t>
            </a:r>
            <a:r>
              <a:rPr lang="cs-CZ" altLang="cs-CZ" sz="3200" dirty="0">
                <a:solidFill>
                  <a:schemeClr val="tx2">
                    <a:lumMod val="50000"/>
                  </a:schemeClr>
                </a:solidFill>
                <a:latin typeface="Arial" panose="020B0604020202020204" pitchFamily="34" charset="0"/>
                <a:cs typeface="Arial" panose="020B0604020202020204" pitchFamily="34" charset="0"/>
              </a:rPr>
              <a:t> </a:t>
            </a:r>
            <a:endParaRPr lang="cs-CZ" sz="3200" dirty="0"/>
          </a:p>
        </p:txBody>
      </p:sp>
      <p:graphicFrame>
        <p:nvGraphicFramePr>
          <p:cNvPr id="3" name="Tabulka 2"/>
          <p:cNvGraphicFramePr>
            <a:graphicFrameLocks noGrp="1"/>
          </p:cNvGraphicFramePr>
          <p:nvPr>
            <p:extLst>
              <p:ext uri="{D42A27DB-BD31-4B8C-83A1-F6EECF244321}">
                <p14:modId xmlns:p14="http://schemas.microsoft.com/office/powerpoint/2010/main" val="1586554979"/>
              </p:ext>
            </p:extLst>
          </p:nvPr>
        </p:nvGraphicFramePr>
        <p:xfrm>
          <a:off x="827088" y="1371600"/>
          <a:ext cx="7453311" cy="3237786"/>
        </p:xfrm>
        <a:graphic>
          <a:graphicData uri="http://schemas.openxmlformats.org/drawingml/2006/table">
            <a:tbl>
              <a:tblPr firstRow="1" firstCol="1" bandRow="1">
                <a:tableStyleId>{5C22544A-7EE6-4342-B048-85BDC9FD1C3A}</a:tableStyleId>
              </a:tblPr>
              <a:tblGrid>
                <a:gridCol w="1728688"/>
                <a:gridCol w="4456246"/>
                <a:gridCol w="1268377"/>
              </a:tblGrid>
              <a:tr h="366911">
                <a:tc>
                  <a:txBody>
                    <a:bodyPr/>
                    <a:lstStyle/>
                    <a:p>
                      <a:pPr>
                        <a:spcAft>
                          <a:spcPts val="0"/>
                        </a:spcAft>
                      </a:pPr>
                      <a:r>
                        <a:rPr lang="cs-CZ" sz="1600" dirty="0">
                          <a:effectLst/>
                        </a:rPr>
                        <a:t> </a:t>
                      </a:r>
                      <a:endParaRPr lang="cs-CZ" sz="1600" dirty="0">
                        <a:effectLst/>
                        <a:latin typeface="Calibri"/>
                        <a:ea typeface="Calibri"/>
                        <a:cs typeface="DaunPenh"/>
                      </a:endParaRPr>
                    </a:p>
                  </a:txBody>
                  <a:tcPr marL="68584" marR="68584" marT="0" marB="0"/>
                </a:tc>
                <a:tc>
                  <a:txBody>
                    <a:bodyPr/>
                    <a:lstStyle/>
                    <a:p>
                      <a:pPr algn="ctr"/>
                      <a:r>
                        <a:rPr lang="cs-CZ" sz="1800" b="1" kern="1200" dirty="0" smtClean="0">
                          <a:solidFill>
                            <a:schemeClr val="lt1"/>
                          </a:solidFill>
                          <a:effectLst/>
                          <a:latin typeface="+mn-lt"/>
                          <a:ea typeface="+mn-ea"/>
                          <a:cs typeface="+mn-cs"/>
                        </a:rPr>
                        <a:t>Zapojení studentů do výzkumu</a:t>
                      </a:r>
                      <a:endParaRPr lang="cs-CZ" sz="1800" b="1" kern="1200" dirty="0">
                        <a:solidFill>
                          <a:schemeClr val="lt1"/>
                        </a:solidFill>
                        <a:effectLst/>
                        <a:latin typeface="+mn-lt"/>
                        <a:ea typeface="+mn-ea"/>
                        <a:cs typeface="+mn-cs"/>
                      </a:endParaRPr>
                    </a:p>
                  </a:txBody>
                  <a:tcPr marL="68584" marR="68584" marT="0" marB="0"/>
                </a:tc>
                <a:tc>
                  <a:txBody>
                    <a:bodyPr/>
                    <a:lstStyle/>
                    <a:p>
                      <a:pPr algn="ctr">
                        <a:spcAft>
                          <a:spcPts val="0"/>
                        </a:spcAft>
                      </a:pPr>
                      <a:r>
                        <a:rPr lang="cs-CZ" sz="1800" dirty="0">
                          <a:effectLst/>
                        </a:rPr>
                        <a:t>Podíl v ústavu</a:t>
                      </a:r>
                      <a:endParaRPr lang="cs-CZ" sz="1800" dirty="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Mikrobiologie</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Mnoho studentů středo- i vysokoškolských </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dirty="0">
                          <a:effectLst/>
                        </a:rPr>
                        <a:t>15,3</a:t>
                      </a:r>
                      <a:endParaRPr lang="cs-CZ" sz="1600" dirty="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Biochemie z. b, </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Přednášky,</a:t>
                      </a:r>
                      <a:r>
                        <a:rPr lang="cs-CZ" sz="1600" baseline="0" dirty="0" smtClean="0">
                          <a:effectLst/>
                        </a:rPr>
                        <a:t> </a:t>
                      </a:r>
                      <a:r>
                        <a:rPr lang="cs-CZ" sz="1600" dirty="0" smtClean="0">
                          <a:effectLst/>
                        </a:rPr>
                        <a:t>dostatek studentů přímo ve výzkumu </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a:effectLst/>
                        </a:rPr>
                        <a:t>9,6</a:t>
                      </a:r>
                      <a:endParaRPr lang="cs-CZ" sz="160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Embryologie</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Mnoho studentů, přednášky</a:t>
                      </a:r>
                      <a:r>
                        <a:rPr lang="cs-CZ" sz="1600" baseline="0" dirty="0" smtClean="0">
                          <a:effectLst/>
                        </a:rPr>
                        <a:t> na několika školách</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dirty="0">
                          <a:effectLst/>
                        </a:rPr>
                        <a:t>12,6</a:t>
                      </a:r>
                      <a:endParaRPr lang="cs-CZ" sz="1600" dirty="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ExAM</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Zapojení studentů do výzkumu je vysoké</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dirty="0">
                          <a:effectLst/>
                        </a:rPr>
                        <a:t>34,2</a:t>
                      </a:r>
                      <a:endParaRPr lang="cs-CZ" sz="1600" dirty="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Evoluční biologie</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Dostatek studentů ve výzkumu</a:t>
                      </a:r>
                      <a:r>
                        <a:rPr lang="cs-CZ" sz="1600" baseline="0" dirty="0" smtClean="0">
                          <a:effectLst/>
                        </a:rPr>
                        <a:t>, mnoho má ocenění</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a:effectLst/>
                        </a:rPr>
                        <a:t>21,2</a:t>
                      </a:r>
                      <a:endParaRPr lang="cs-CZ" sz="1600">
                        <a:effectLst/>
                        <a:latin typeface="Calibri"/>
                        <a:ea typeface="Calibri"/>
                        <a:cs typeface="DaunPenh"/>
                      </a:endParaRPr>
                    </a:p>
                  </a:txBody>
                  <a:tcPr marL="68584" marR="68584" marT="0" marB="0"/>
                </a:tc>
              </a:tr>
              <a:tr h="366911">
                <a:tc>
                  <a:txBody>
                    <a:bodyPr/>
                    <a:lstStyle/>
                    <a:p>
                      <a:pPr algn="ctr">
                        <a:spcAft>
                          <a:spcPts val="0"/>
                        </a:spcAft>
                      </a:pPr>
                      <a:r>
                        <a:rPr lang="cs-CZ" sz="1600" dirty="0">
                          <a:effectLst/>
                        </a:rPr>
                        <a:t>Vývojová </a:t>
                      </a:r>
                      <a:r>
                        <a:rPr lang="cs-CZ" sz="1600" dirty="0" smtClean="0">
                          <a:effectLst/>
                        </a:rPr>
                        <a:t>genetika</a:t>
                      </a:r>
                      <a:endParaRPr lang="cs-CZ" sz="1600" dirty="0">
                        <a:effectLst/>
                        <a:latin typeface="Calibri"/>
                        <a:ea typeface="Calibri"/>
                        <a:cs typeface="DaunPenh"/>
                      </a:endParaRPr>
                    </a:p>
                  </a:txBody>
                  <a:tcPr marL="68584" marR="68584" marT="0" marB="0"/>
                </a:tc>
                <a:tc>
                  <a:txBody>
                    <a:bodyPr/>
                    <a:lstStyle/>
                    <a:p>
                      <a:pPr>
                        <a:spcAft>
                          <a:spcPts val="0"/>
                        </a:spcAft>
                      </a:pPr>
                      <a:r>
                        <a:rPr lang="cs-CZ" sz="1600" dirty="0" smtClean="0">
                          <a:effectLst/>
                        </a:rPr>
                        <a:t>Střední zapojení studentů, je třeba zvýšit.</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a:effectLst/>
                        </a:rPr>
                        <a:t>7,1</a:t>
                      </a:r>
                      <a:endParaRPr lang="cs-CZ" sz="1600">
                        <a:effectLst/>
                        <a:latin typeface="Calibri"/>
                        <a:ea typeface="Calibri"/>
                        <a:cs typeface="DaunPenh"/>
                      </a:endParaRPr>
                    </a:p>
                  </a:txBody>
                  <a:tcPr marL="68584" marR="68584" marT="0" marB="0"/>
                </a:tc>
              </a:tr>
              <a:tr h="366911">
                <a:tc>
                  <a:txBody>
                    <a:bodyPr/>
                    <a:lstStyle/>
                    <a:p>
                      <a:pPr algn="ctr">
                        <a:spcAft>
                          <a:spcPts val="0"/>
                        </a:spcAft>
                      </a:pPr>
                      <a:r>
                        <a:rPr lang="cs-CZ" sz="1600">
                          <a:effectLst/>
                        </a:rPr>
                        <a:t>ÚŽFG celkem:</a:t>
                      </a:r>
                      <a:endParaRPr lang="cs-CZ" sz="1600">
                        <a:effectLst/>
                        <a:latin typeface="Calibri"/>
                        <a:ea typeface="Calibri"/>
                        <a:cs typeface="DaunPenh"/>
                      </a:endParaRPr>
                    </a:p>
                  </a:txBody>
                  <a:tcPr marL="68584" marR="68584" marT="0" marB="0"/>
                </a:tc>
                <a:tc>
                  <a:txBody>
                    <a:bodyPr/>
                    <a:lstStyle/>
                    <a:p>
                      <a:pPr>
                        <a:spcAft>
                          <a:spcPts val="0"/>
                        </a:spcAft>
                      </a:pPr>
                      <a:r>
                        <a:rPr lang="cs-CZ" sz="1600" dirty="0" smtClean="0">
                          <a:effectLst/>
                        </a:rPr>
                        <a:t>Podíl studentů na výzkumu většinou velmi dobré, některé týmy mají rezervy.</a:t>
                      </a:r>
                      <a:endParaRPr lang="cs-CZ" sz="1600" dirty="0">
                        <a:effectLst/>
                        <a:latin typeface="Calibri"/>
                        <a:ea typeface="Calibri"/>
                        <a:cs typeface="DaunPenh"/>
                      </a:endParaRPr>
                    </a:p>
                  </a:txBody>
                  <a:tcPr marL="68584" marR="68584" marT="0" marB="0"/>
                </a:tc>
                <a:tc>
                  <a:txBody>
                    <a:bodyPr/>
                    <a:lstStyle/>
                    <a:p>
                      <a:pPr algn="ctr">
                        <a:spcAft>
                          <a:spcPts val="0"/>
                        </a:spcAft>
                      </a:pPr>
                      <a:r>
                        <a:rPr lang="cs-CZ" sz="1600" dirty="0">
                          <a:effectLst/>
                        </a:rPr>
                        <a:t>100</a:t>
                      </a:r>
                      <a:endParaRPr lang="cs-CZ" sz="1600" dirty="0">
                        <a:effectLst/>
                        <a:latin typeface="Calibri"/>
                        <a:ea typeface="Calibri"/>
                        <a:cs typeface="DaunPenh"/>
                      </a:endParaRPr>
                    </a:p>
                  </a:txBody>
                  <a:tcPr marL="68584" marR="68584" marT="0" marB="0"/>
                </a:tc>
              </a:tr>
            </a:tbl>
          </a:graphicData>
        </a:graphic>
      </p:graphicFrame>
      <p:sp>
        <p:nvSpPr>
          <p:cNvPr id="11310" name="Rectangle 1"/>
          <p:cNvSpPr>
            <a:spLocks noChangeArrowheads="1"/>
          </p:cNvSpPr>
          <p:nvPr/>
        </p:nvSpPr>
        <p:spPr bwMode="auto">
          <a:xfrm>
            <a:off x="1601788" y="3192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cs-CZ" altLang="cs-CZ"/>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 y="6059960"/>
            <a:ext cx="597837" cy="5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Ú®FG 2016 ">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Ú®FG 2016 </Template>
  <TotalTime>1429</TotalTime>
  <Words>2694</Words>
  <Application>Microsoft Office PowerPoint</Application>
  <PresentationFormat>Předvádění na obrazovce (4:3)</PresentationFormat>
  <Paragraphs>903</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Ú®FG 2016 </vt:lpstr>
      <vt:lpstr>Institucionální financování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Institucionální financování</dc:title>
  <dc:creator>Jan K</dc:creator>
  <cp:lastModifiedBy>Kopecny</cp:lastModifiedBy>
  <cp:revision>80</cp:revision>
  <dcterms:created xsi:type="dcterms:W3CDTF">2016-05-29T09:28:26Z</dcterms:created>
  <dcterms:modified xsi:type="dcterms:W3CDTF">2016-06-06T12:13:37Z</dcterms:modified>
</cp:coreProperties>
</file>