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</p:sldIdLst>
  <p:sldSz cx="6858000" cy="9906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314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6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95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63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5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0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38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19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83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3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5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3C49-CCE0-437E-8100-F45B1AE52872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3E47-9601-45EC-A64E-779FC8863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8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3239460-AA02-984A-EC0D-B55E0B238849}"/>
              </a:ext>
            </a:extLst>
          </p:cNvPr>
          <p:cNvSpPr txBox="1">
            <a:spLocks/>
          </p:cNvSpPr>
          <p:nvPr/>
        </p:nvSpPr>
        <p:spPr>
          <a:xfrm>
            <a:off x="-350838" y="901351"/>
            <a:ext cx="7559675" cy="883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solidFill>
                  <a:schemeClr val="bg1"/>
                </a:solidFill>
              </a:rPr>
              <a:t>PhD </a:t>
            </a:r>
            <a:r>
              <a:rPr lang="cs-CZ" sz="2800" b="1" dirty="0" err="1" smtClean="0">
                <a:solidFill>
                  <a:schemeClr val="bg1"/>
                </a:solidFill>
              </a:rPr>
              <a:t>Position</a:t>
            </a:r>
            <a:r>
              <a:rPr lang="cs-CZ" sz="2800" b="1" dirty="0" smtClean="0">
                <a:solidFill>
                  <a:schemeClr val="bg1"/>
                </a:solidFill>
              </a:rPr>
              <a:t> in </a:t>
            </a:r>
            <a:r>
              <a:rPr lang="cs-CZ" sz="2800" b="1" dirty="0" err="1" smtClean="0">
                <a:solidFill>
                  <a:schemeClr val="bg1"/>
                </a:solidFill>
              </a:rPr>
              <a:t>Developmental</a:t>
            </a:r>
            <a:r>
              <a:rPr lang="cs-CZ" sz="2800" b="1" dirty="0" smtClean="0">
                <a:solidFill>
                  <a:schemeClr val="bg1"/>
                </a:solidFill>
              </a:rPr>
              <a:t> Biology Open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96716" y="2812645"/>
            <a:ext cx="3170992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bg1"/>
                </a:solidFill>
              </a:rPr>
              <a:t>We study molecular mechanisms controlling oocyte </a:t>
            </a:r>
            <a:r>
              <a:rPr lang="en-US" sz="1600" dirty="0" smtClean="0">
                <a:solidFill>
                  <a:schemeClr val="bg1"/>
                </a:solidFill>
              </a:rPr>
              <a:t>maturation</a:t>
            </a:r>
            <a:r>
              <a:rPr lang="cs-CZ" sz="1600" dirty="0" smtClean="0">
                <a:solidFill>
                  <a:schemeClr val="bg1"/>
                </a:solidFill>
              </a:rPr>
              <a:t/>
            </a:r>
            <a:br>
              <a:rPr lang="cs-CZ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and </a:t>
            </a:r>
            <a:r>
              <a:rPr lang="en-US" sz="1600" dirty="0">
                <a:solidFill>
                  <a:schemeClr val="bg1"/>
                </a:solidFill>
              </a:rPr>
              <a:t>early embryonic development, with a focus on RNA metabolism and gene expression regulation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117494" y="6050309"/>
            <a:ext cx="3287863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 smtClean="0">
                <a:solidFill>
                  <a:schemeClr val="bg1"/>
                </a:solidFill>
              </a:rPr>
              <a:t>WHO WE ARE LOOKING FOR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MSc </a:t>
            </a:r>
            <a:r>
              <a:rPr lang="en-US" sz="1400" dirty="0">
                <a:solidFill>
                  <a:schemeClr val="bg1"/>
                </a:solidFill>
              </a:rPr>
              <a:t>in biology, molecular biology, biochemistry or related field 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just"/>
            <a:r>
              <a:rPr lang="cs-CZ" sz="1400" dirty="0" err="1" smtClean="0">
                <a:solidFill>
                  <a:schemeClr val="bg1"/>
                </a:solidFill>
              </a:rPr>
              <a:t>Passionate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about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cell and molecular </a:t>
            </a:r>
            <a:r>
              <a:rPr lang="en-US" sz="1400" dirty="0" smtClean="0">
                <a:solidFill>
                  <a:schemeClr val="bg1"/>
                </a:solidFill>
              </a:rPr>
              <a:t>biology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just"/>
            <a:r>
              <a:rPr lang="cs-CZ" sz="1400" dirty="0" err="1" smtClean="0">
                <a:solidFill>
                  <a:schemeClr val="bg1"/>
                </a:solidFill>
              </a:rPr>
              <a:t>Curious</a:t>
            </a:r>
            <a:r>
              <a:rPr lang="cs-CZ" sz="1400" dirty="0" smtClean="0">
                <a:solidFill>
                  <a:schemeClr val="bg1"/>
                </a:solidFill>
              </a:rPr>
              <a:t>, </a:t>
            </a:r>
            <a:r>
              <a:rPr lang="cs-CZ" sz="1400" dirty="0" err="1" smtClean="0">
                <a:solidFill>
                  <a:schemeClr val="bg1"/>
                </a:solidFill>
              </a:rPr>
              <a:t>motivated</a:t>
            </a:r>
            <a:r>
              <a:rPr lang="cs-CZ" sz="1400" dirty="0" smtClean="0">
                <a:solidFill>
                  <a:schemeClr val="bg1"/>
                </a:solidFill>
              </a:rPr>
              <a:t> and </a:t>
            </a:r>
            <a:r>
              <a:rPr lang="cs-CZ" sz="1400" dirty="0" err="1" smtClean="0">
                <a:solidFill>
                  <a:schemeClr val="bg1"/>
                </a:solidFill>
              </a:rPr>
              <a:t>proactive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Ab</a:t>
            </a:r>
            <a:r>
              <a:rPr lang="cs-CZ" sz="1400" dirty="0" err="1" smtClean="0">
                <a:solidFill>
                  <a:schemeClr val="bg1"/>
                </a:solidFill>
              </a:rPr>
              <a:t>le</a:t>
            </a:r>
            <a:r>
              <a:rPr lang="cs-CZ" sz="1400" dirty="0" smtClean="0">
                <a:solidFill>
                  <a:schemeClr val="bg1"/>
                </a:solidFill>
              </a:rPr>
              <a:t> to </a:t>
            </a:r>
            <a:r>
              <a:rPr lang="en-US" sz="1400" dirty="0" smtClean="0">
                <a:solidFill>
                  <a:schemeClr val="bg1"/>
                </a:solidFill>
              </a:rPr>
              <a:t>work </a:t>
            </a:r>
            <a:r>
              <a:rPr lang="en-US" sz="1400" dirty="0">
                <a:solidFill>
                  <a:schemeClr val="bg1"/>
                </a:solidFill>
              </a:rPr>
              <a:t>independently </a:t>
            </a: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dirty="0">
                <a:solidFill>
                  <a:schemeClr val="bg1"/>
                </a:solidFill>
              </a:rPr>
              <a:t>in a </a:t>
            </a:r>
            <a:r>
              <a:rPr lang="en-US" sz="1400" dirty="0" smtClean="0">
                <a:solidFill>
                  <a:schemeClr val="bg1"/>
                </a:solidFill>
              </a:rPr>
              <a:t>team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just"/>
            <a:r>
              <a:rPr lang="cs-CZ" sz="1400" dirty="0" err="1" smtClean="0">
                <a:solidFill>
                  <a:schemeClr val="bg1"/>
                </a:solidFill>
              </a:rPr>
              <a:t>Confortable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communicating</a:t>
            </a:r>
            <a:r>
              <a:rPr lang="cs-CZ" sz="1400" dirty="0" smtClean="0">
                <a:solidFill>
                  <a:schemeClr val="bg1"/>
                </a:solidFill>
              </a:rPr>
              <a:t> in </a:t>
            </a:r>
            <a:r>
              <a:rPr lang="cs-CZ" sz="1400" dirty="0" err="1" smtClean="0">
                <a:solidFill>
                  <a:schemeClr val="bg1"/>
                </a:solidFill>
              </a:rPr>
              <a:t>English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217847" y="1358888"/>
            <a:ext cx="7559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err="1" smtClean="0">
                <a:solidFill>
                  <a:schemeClr val="bg1"/>
                </a:solidFill>
              </a:rPr>
              <a:t>How</a:t>
            </a:r>
            <a:r>
              <a:rPr lang="cs-CZ" sz="4000" b="1" dirty="0" smtClean="0">
                <a:solidFill>
                  <a:schemeClr val="bg1"/>
                </a:solidFill>
              </a:rPr>
              <a:t> RNA Controls Early </a:t>
            </a:r>
            <a:r>
              <a:rPr lang="cs-CZ" sz="4000" b="1" dirty="0" err="1" smtClean="0">
                <a:solidFill>
                  <a:schemeClr val="bg1"/>
                </a:solidFill>
              </a:rPr>
              <a:t>Life</a:t>
            </a:r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-47285" y="2020610"/>
            <a:ext cx="6905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Join our team to uncover how RNA metabolism </a:t>
            </a:r>
            <a:r>
              <a:rPr lang="cs-CZ" b="1" dirty="0" err="1" smtClean="0">
                <a:solidFill>
                  <a:srgbClr val="00B0F0"/>
                </a:solidFill>
              </a:rPr>
              <a:t>shapes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oocyte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maturation</a:t>
            </a:r>
            <a:r>
              <a:rPr lang="cs-CZ" b="1" dirty="0" smtClean="0">
                <a:solidFill>
                  <a:srgbClr val="00B0F0"/>
                </a:solidFill>
              </a:rPr>
              <a:t> and </a:t>
            </a:r>
            <a:r>
              <a:rPr lang="en-US" b="1" dirty="0" smtClean="0">
                <a:solidFill>
                  <a:srgbClr val="00B0F0"/>
                </a:solidFill>
              </a:rPr>
              <a:t>early </a:t>
            </a:r>
            <a:r>
              <a:rPr lang="en-US" b="1" dirty="0">
                <a:solidFill>
                  <a:srgbClr val="00B0F0"/>
                </a:solidFill>
              </a:rPr>
              <a:t>embryo development.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3600451" y="6050308"/>
            <a:ext cx="3160833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WHAT YOU WILL GAIN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Hands-on training in advanced molecular and cell </a:t>
            </a:r>
            <a:r>
              <a:rPr lang="en-US" sz="1400" dirty="0" smtClean="0">
                <a:solidFill>
                  <a:schemeClr val="bg1"/>
                </a:solidFill>
              </a:rPr>
              <a:t>biology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International </a:t>
            </a:r>
            <a:r>
              <a:rPr lang="cs-CZ" sz="1400" dirty="0" err="1" smtClean="0">
                <a:solidFill>
                  <a:schemeClr val="bg1"/>
                </a:solidFill>
              </a:rPr>
              <a:t>collaborations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err="1" smtClean="0">
                <a:solidFill>
                  <a:schemeClr val="bg1"/>
                </a:solidFill>
              </a:rPr>
              <a:t>State</a:t>
            </a:r>
            <a:r>
              <a:rPr lang="cs-CZ" sz="1400" dirty="0" smtClean="0">
                <a:solidFill>
                  <a:schemeClr val="bg1"/>
                </a:solidFill>
              </a:rPr>
              <a:t>-</a:t>
            </a:r>
            <a:r>
              <a:rPr lang="cs-CZ" sz="1400" dirty="0" err="1" smtClean="0">
                <a:solidFill>
                  <a:schemeClr val="bg1"/>
                </a:solidFill>
              </a:rPr>
              <a:t>of</a:t>
            </a:r>
            <a:r>
              <a:rPr lang="cs-CZ" sz="1400" dirty="0" smtClean="0">
                <a:solidFill>
                  <a:schemeClr val="bg1"/>
                </a:solidFill>
              </a:rPr>
              <a:t>-</a:t>
            </a:r>
            <a:r>
              <a:rPr lang="cs-CZ" sz="1400" dirty="0" err="1" smtClean="0">
                <a:solidFill>
                  <a:schemeClr val="bg1"/>
                </a:solidFill>
              </a:rPr>
              <a:t>the</a:t>
            </a:r>
            <a:r>
              <a:rPr lang="cs-CZ" sz="1400" dirty="0" smtClean="0">
                <a:solidFill>
                  <a:schemeClr val="bg1"/>
                </a:solidFill>
              </a:rPr>
              <a:t>-art </a:t>
            </a:r>
            <a:r>
              <a:rPr lang="cs-CZ" sz="1400" dirty="0" err="1" smtClean="0">
                <a:solidFill>
                  <a:schemeClr val="bg1"/>
                </a:solidFill>
              </a:rPr>
              <a:t>facilities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S</a:t>
            </a:r>
            <a:r>
              <a:rPr lang="en-US" sz="1400" dirty="0" err="1" smtClean="0">
                <a:solidFill>
                  <a:schemeClr val="bg1"/>
                </a:solidFill>
              </a:rPr>
              <a:t>upportive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research </a:t>
            </a:r>
            <a:r>
              <a:rPr lang="en-US" sz="1400" dirty="0" smtClean="0">
                <a:solidFill>
                  <a:schemeClr val="bg1"/>
                </a:solidFill>
              </a:rPr>
              <a:t>environment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Full-time PhD </a:t>
            </a:r>
            <a:r>
              <a:rPr lang="en-US" sz="1400" dirty="0" smtClean="0">
                <a:solidFill>
                  <a:schemeClr val="bg1"/>
                </a:solidFill>
              </a:rPr>
              <a:t>position</a:t>
            </a:r>
            <a:r>
              <a:rPr lang="cs-CZ" sz="1400" dirty="0">
                <a:solidFill>
                  <a:schemeClr val="bg1"/>
                </a:solidFill>
              </a:rPr>
              <a:t>/</a:t>
            </a:r>
            <a:r>
              <a:rPr lang="cs-CZ" sz="1400" dirty="0" smtClean="0">
                <a:solidFill>
                  <a:schemeClr val="bg1"/>
                </a:solidFill>
              </a:rPr>
              <a:t> Start: </a:t>
            </a:r>
            <a:r>
              <a:rPr lang="cs-CZ" sz="1400" dirty="0" err="1" smtClean="0">
                <a:solidFill>
                  <a:schemeClr val="bg1"/>
                </a:solidFill>
              </a:rPr>
              <a:t>Oct</a:t>
            </a:r>
            <a:r>
              <a:rPr lang="cs-CZ" sz="1400" dirty="0" smtClean="0">
                <a:solidFill>
                  <a:schemeClr val="bg1"/>
                </a:solidFill>
              </a:rPr>
              <a:t> 2026</a:t>
            </a: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C</a:t>
            </a:r>
            <a:r>
              <a:rPr lang="en-US" sz="1400" dirty="0" err="1" smtClean="0">
                <a:solidFill>
                  <a:schemeClr val="bg1"/>
                </a:solidFill>
              </a:rPr>
              <a:t>ompetitive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salary + full social </a:t>
            </a:r>
            <a:r>
              <a:rPr lang="en-US" sz="1400" dirty="0" smtClean="0">
                <a:solidFill>
                  <a:schemeClr val="bg1"/>
                </a:solidFill>
              </a:rPr>
              <a:t>security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630700" y="2778811"/>
            <a:ext cx="3116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The position is based at the Institute of Animal Physiology and Genetics (C</a:t>
            </a:r>
            <a:r>
              <a:rPr lang="cs-CZ" sz="1600" dirty="0" err="1">
                <a:solidFill>
                  <a:schemeClr val="bg1"/>
                </a:solidFill>
              </a:rPr>
              <a:t>zech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Academy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of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err="1">
                <a:solidFill>
                  <a:schemeClr val="bg1"/>
                </a:solidFill>
              </a:rPr>
              <a:t>Sciences</a:t>
            </a:r>
            <a:r>
              <a:rPr lang="en-US" sz="1600" dirty="0">
                <a:solidFill>
                  <a:schemeClr val="bg1"/>
                </a:solidFill>
              </a:rPr>
              <a:t>) and jointly supervised with Charles University in Prague.</a:t>
            </a:r>
            <a:endParaRPr lang="cs-CZ" sz="1600" dirty="0">
              <a:solidFill>
                <a:schemeClr val="bg1"/>
              </a:solidFill>
            </a:endParaRPr>
          </a:p>
          <a:p>
            <a:pPr algn="just"/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195869" y="8483426"/>
            <a:ext cx="3071839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 smtClean="0">
                <a:solidFill>
                  <a:schemeClr val="bg1"/>
                </a:solidFill>
              </a:rPr>
              <a:t>HOW TO APPLY</a:t>
            </a:r>
          </a:p>
          <a:p>
            <a:pPr algn="l"/>
            <a:r>
              <a:rPr lang="cs-CZ" sz="1400" dirty="0" err="1" smtClean="0">
                <a:solidFill>
                  <a:schemeClr val="bg1"/>
                </a:solidFill>
              </a:rPr>
              <a:t>Send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one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pdf</a:t>
            </a:r>
            <a:r>
              <a:rPr lang="cs-CZ" sz="1400" dirty="0" smtClean="0">
                <a:solidFill>
                  <a:schemeClr val="bg1"/>
                </a:solidFill>
              </a:rPr>
              <a:t> (</a:t>
            </a:r>
            <a:r>
              <a:rPr lang="cs-CZ" sz="1400" dirty="0" err="1" smtClean="0">
                <a:solidFill>
                  <a:schemeClr val="bg1"/>
                </a:solidFill>
              </a:rPr>
              <a:t>max</a:t>
            </a:r>
            <a:r>
              <a:rPr lang="cs-CZ" sz="1400" dirty="0" smtClean="0">
                <a:solidFill>
                  <a:schemeClr val="bg1"/>
                </a:solidFill>
              </a:rPr>
              <a:t> 3 </a:t>
            </a:r>
            <a:r>
              <a:rPr lang="cs-CZ" sz="1400" dirty="0" err="1" smtClean="0">
                <a:solidFill>
                  <a:schemeClr val="bg1"/>
                </a:solidFill>
              </a:rPr>
              <a:t>pages</a:t>
            </a:r>
            <a:r>
              <a:rPr lang="cs-CZ" sz="1400" dirty="0" smtClean="0">
                <a:solidFill>
                  <a:schemeClr val="bg1"/>
                </a:solidFill>
              </a:rPr>
              <a:t>) </a:t>
            </a:r>
            <a:r>
              <a:rPr lang="cs-CZ" sz="1400" dirty="0" err="1" smtClean="0">
                <a:solidFill>
                  <a:schemeClr val="bg1"/>
                </a:solidFill>
              </a:rPr>
              <a:t>including</a:t>
            </a:r>
            <a:r>
              <a:rPr lang="cs-CZ" sz="1400" dirty="0" smtClean="0">
                <a:solidFill>
                  <a:schemeClr val="bg1"/>
                </a:solidFill>
              </a:rPr>
              <a:t>: </a:t>
            </a:r>
          </a:p>
          <a:p>
            <a:pPr algn="l"/>
            <a:r>
              <a:rPr lang="cs-CZ" sz="1400" dirty="0" smtClean="0">
                <a:solidFill>
                  <a:schemeClr val="bg1"/>
                </a:solidFill>
              </a:rPr>
              <a:t>CV, </a:t>
            </a:r>
            <a:r>
              <a:rPr lang="cs-CZ" sz="1400" dirty="0" err="1" smtClean="0">
                <a:solidFill>
                  <a:schemeClr val="bg1"/>
                </a:solidFill>
              </a:rPr>
              <a:t>motivation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letter</a:t>
            </a:r>
            <a:r>
              <a:rPr lang="cs-CZ" sz="1400" dirty="0" smtClean="0">
                <a:solidFill>
                  <a:schemeClr val="bg1"/>
                </a:solidFill>
              </a:rPr>
              <a:t>, </a:t>
            </a:r>
            <a:r>
              <a:rPr lang="cs-CZ" sz="1400" dirty="0" err="1" smtClean="0">
                <a:solidFill>
                  <a:schemeClr val="bg1"/>
                </a:solidFill>
              </a:rPr>
              <a:t>contact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for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two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referees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l"/>
            <a:r>
              <a:rPr lang="cs-CZ" sz="1400" b="1" dirty="0" err="1" smtClean="0">
                <a:solidFill>
                  <a:srgbClr val="00B0F0"/>
                </a:solidFill>
              </a:rPr>
              <a:t>Deadline</a:t>
            </a:r>
            <a:r>
              <a:rPr lang="cs-CZ" sz="1400" b="1" dirty="0" smtClean="0">
                <a:solidFill>
                  <a:srgbClr val="00B0F0"/>
                </a:solidFill>
              </a:rPr>
              <a:t>: </a:t>
            </a:r>
            <a:r>
              <a:rPr lang="cs-CZ" sz="1400" b="1" dirty="0" err="1" smtClean="0">
                <a:solidFill>
                  <a:srgbClr val="00B0F0"/>
                </a:solidFill>
              </a:rPr>
              <a:t>April</a:t>
            </a:r>
            <a:r>
              <a:rPr lang="cs-CZ" sz="1400" b="1" dirty="0" smtClean="0">
                <a:solidFill>
                  <a:srgbClr val="00B0F0"/>
                </a:solidFill>
              </a:rPr>
              <a:t> 8, susor@iapg.cas.cz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3675121" y="8482275"/>
            <a:ext cx="3071839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CONTACT</a:t>
            </a: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Andrej </a:t>
            </a:r>
            <a:r>
              <a:rPr lang="cs-CZ" sz="1400" dirty="0" err="1" smtClean="0">
                <a:solidFill>
                  <a:schemeClr val="bg1"/>
                </a:solidFill>
              </a:rPr>
              <a:t>Šušor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Laboratory of Biochemistry and Molecular Biology of Germ </a:t>
            </a:r>
            <a:r>
              <a:rPr lang="en-US" sz="1400" dirty="0" smtClean="0">
                <a:solidFill>
                  <a:schemeClr val="bg1"/>
                </a:solidFill>
              </a:rPr>
              <a:t>Cells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www.iapg.cas.cz</a:t>
            </a:r>
            <a:endParaRPr lang="cs-CZ" sz="1400" dirty="0" smtClean="0">
              <a:solidFill>
                <a:srgbClr val="00B0F0"/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3085" r="91711" b="85377"/>
          <a:stretch/>
        </p:blipFill>
        <p:spPr>
          <a:xfrm>
            <a:off x="61546" y="100875"/>
            <a:ext cx="791308" cy="764931"/>
          </a:xfrm>
          <a:prstGeom prst="rect">
            <a:avLst/>
          </a:prstGeom>
        </p:spPr>
      </p:pic>
      <p:sp>
        <p:nvSpPr>
          <p:cNvPr id="20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767366" y="224265"/>
            <a:ext cx="2371488" cy="711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 smtClean="0">
                <a:solidFill>
                  <a:schemeClr val="bg1"/>
                </a:solidFill>
              </a:rPr>
              <a:t>Institute </a:t>
            </a:r>
            <a:r>
              <a:rPr lang="cs-CZ" sz="1400" b="1" dirty="0" err="1" smtClean="0">
                <a:solidFill>
                  <a:schemeClr val="bg1"/>
                </a:solidFill>
              </a:rPr>
              <a:t>of</a:t>
            </a:r>
            <a:r>
              <a:rPr lang="cs-CZ" sz="1400" b="1" dirty="0" smtClean="0">
                <a:solidFill>
                  <a:schemeClr val="bg1"/>
                </a:solidFill>
              </a:rPr>
              <a:t> Animal </a:t>
            </a:r>
            <a:r>
              <a:rPr lang="cs-CZ" sz="1400" b="1" dirty="0" err="1" smtClean="0">
                <a:solidFill>
                  <a:schemeClr val="bg1"/>
                </a:solidFill>
              </a:rPr>
              <a:t>Physiology</a:t>
            </a:r>
            <a:r>
              <a:rPr lang="cs-CZ" sz="1400" b="1" dirty="0" smtClean="0">
                <a:solidFill>
                  <a:schemeClr val="bg1"/>
                </a:solidFill>
              </a:rPr>
              <a:t> and </a:t>
            </a:r>
            <a:r>
              <a:rPr lang="cs-CZ" sz="1400" b="1" dirty="0" err="1" smtClean="0">
                <a:solidFill>
                  <a:schemeClr val="bg1"/>
                </a:solidFill>
              </a:rPr>
              <a:t>Genetics</a:t>
            </a:r>
            <a:r>
              <a:rPr lang="cs-CZ" sz="1400" b="1" dirty="0" smtClean="0">
                <a:solidFill>
                  <a:schemeClr val="bg1"/>
                </a:solidFill>
              </a:rPr>
              <a:t> CAS</a:t>
            </a:r>
            <a:endParaRPr lang="cs-CZ" sz="1400" b="1" dirty="0" smtClean="0">
              <a:solidFill>
                <a:srgbClr val="00B0F0"/>
              </a:solidFill>
            </a:endParaRPr>
          </a:p>
        </p:txBody>
      </p:sp>
      <p:sp>
        <p:nvSpPr>
          <p:cNvPr id="22" name="Zaoblený obdélník 21">
            <a:extLst>
              <a:ext uri="{FF2B5EF4-FFF2-40B4-BE49-F238E27FC236}">
                <a16:creationId xmlns:a16="http://schemas.microsoft.com/office/drawing/2014/main" id="{F5EEC411-3CBA-A270-E935-00020BEBF551}"/>
              </a:ext>
            </a:extLst>
          </p:cNvPr>
          <p:cNvSpPr>
            <a:spLocks noChangeAspect="1"/>
          </p:cNvSpPr>
          <p:nvPr/>
        </p:nvSpPr>
        <p:spPr>
          <a:xfrm>
            <a:off x="3493648" y="4235215"/>
            <a:ext cx="1619983" cy="1620000"/>
          </a:xfrm>
          <a:prstGeom prst="roundRect">
            <a:avLst/>
          </a:prstGeom>
          <a:blipFill>
            <a:blip r:embed="rId4"/>
            <a:srcRect/>
            <a:stretch>
              <a:fillRect l="-310735" t="-184527" r="-268197" b="-97367"/>
            </a:stretch>
          </a:blip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Zaoblený obdélník 25">
            <a:extLst>
              <a:ext uri="{FF2B5EF4-FFF2-40B4-BE49-F238E27FC236}">
                <a16:creationId xmlns:a16="http://schemas.microsoft.com/office/drawing/2014/main" id="{F5EEC411-3CBA-A270-E935-00020BEBF551}"/>
              </a:ext>
            </a:extLst>
          </p:cNvPr>
          <p:cNvSpPr>
            <a:spLocks noChangeAspect="1"/>
          </p:cNvSpPr>
          <p:nvPr/>
        </p:nvSpPr>
        <p:spPr>
          <a:xfrm>
            <a:off x="1752192" y="4235215"/>
            <a:ext cx="1619983" cy="1620000"/>
          </a:xfrm>
          <a:prstGeom prst="roundRect">
            <a:avLst/>
          </a:prstGeom>
          <a:blipFill>
            <a:blip r:embed="rId5"/>
            <a:srcRect/>
            <a:stretch>
              <a:fillRect l="-21314" t="-26573" r="-146280" b="-7559"/>
            </a:stretch>
          </a:blip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Zaoblený obdélník 26">
            <a:extLst>
              <a:ext uri="{FF2B5EF4-FFF2-40B4-BE49-F238E27FC236}">
                <a16:creationId xmlns:a16="http://schemas.microsoft.com/office/drawing/2014/main" id="{F5EEC411-3CBA-A270-E935-00020BEBF551}"/>
              </a:ext>
            </a:extLst>
          </p:cNvPr>
          <p:cNvSpPr>
            <a:spLocks noChangeAspect="1"/>
          </p:cNvSpPr>
          <p:nvPr/>
        </p:nvSpPr>
        <p:spPr>
          <a:xfrm>
            <a:off x="10736" y="4235215"/>
            <a:ext cx="1619983" cy="1620000"/>
          </a:xfrm>
          <a:prstGeom prst="roundRect">
            <a:avLst/>
          </a:prstGeom>
          <a:blipFill>
            <a:blip r:embed="rId6"/>
            <a:srcRect/>
            <a:stretch>
              <a:fillRect l="-44452" t="-50088" r="-212996" b="-32562"/>
            </a:stretch>
          </a:blip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8" name="Zaoblený obdélník 27">
            <a:extLst>
              <a:ext uri="{FF2B5EF4-FFF2-40B4-BE49-F238E27FC236}">
                <a16:creationId xmlns:a16="http://schemas.microsoft.com/office/drawing/2014/main" id="{F5EEC411-3CBA-A270-E935-00020BEBF551}"/>
              </a:ext>
            </a:extLst>
          </p:cNvPr>
          <p:cNvSpPr>
            <a:spLocks noChangeAspect="1"/>
          </p:cNvSpPr>
          <p:nvPr/>
        </p:nvSpPr>
        <p:spPr>
          <a:xfrm>
            <a:off x="5235103" y="4235215"/>
            <a:ext cx="1619983" cy="1620000"/>
          </a:xfrm>
          <a:prstGeom prst="roundRect">
            <a:avLst/>
          </a:prstGeom>
          <a:blipFill>
            <a:blip r:embed="rId7"/>
            <a:stretch>
              <a:fillRect l="-2916" t="-3790" r="-3790" b="-2916"/>
            </a:stretch>
          </a:blip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2B708445-6625-DB72-88A7-2F9EFB8B8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2518" y="100875"/>
            <a:ext cx="720000" cy="7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3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152770" y="8130499"/>
            <a:ext cx="3071839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 smtClean="0">
                <a:solidFill>
                  <a:srgbClr val="00B0F0"/>
                </a:solidFill>
              </a:rPr>
              <a:t>HOW TO APPLY</a:t>
            </a:r>
          </a:p>
          <a:p>
            <a:pPr algn="l"/>
            <a:r>
              <a:rPr lang="cs-CZ" sz="1400" dirty="0" err="1" smtClean="0">
                <a:solidFill>
                  <a:schemeClr val="bg1"/>
                </a:solidFill>
              </a:rPr>
              <a:t>Send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one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pdf</a:t>
            </a:r>
            <a:r>
              <a:rPr lang="cs-CZ" sz="1400" dirty="0" smtClean="0">
                <a:solidFill>
                  <a:schemeClr val="bg1"/>
                </a:solidFill>
              </a:rPr>
              <a:t> (</a:t>
            </a:r>
            <a:r>
              <a:rPr lang="cs-CZ" sz="1400" dirty="0" err="1" smtClean="0">
                <a:solidFill>
                  <a:schemeClr val="bg1"/>
                </a:solidFill>
              </a:rPr>
              <a:t>max</a:t>
            </a:r>
            <a:r>
              <a:rPr lang="cs-CZ" sz="1400" dirty="0" smtClean="0">
                <a:solidFill>
                  <a:schemeClr val="bg1"/>
                </a:solidFill>
              </a:rPr>
              <a:t> 3 </a:t>
            </a:r>
            <a:r>
              <a:rPr lang="cs-CZ" sz="1400" dirty="0" err="1" smtClean="0">
                <a:solidFill>
                  <a:schemeClr val="bg1"/>
                </a:solidFill>
              </a:rPr>
              <a:t>pages</a:t>
            </a:r>
            <a:r>
              <a:rPr lang="cs-CZ" sz="1400" dirty="0" smtClean="0">
                <a:solidFill>
                  <a:schemeClr val="bg1"/>
                </a:solidFill>
              </a:rPr>
              <a:t>) </a:t>
            </a:r>
            <a:r>
              <a:rPr lang="cs-CZ" sz="1400" dirty="0" err="1" smtClean="0">
                <a:solidFill>
                  <a:schemeClr val="bg1"/>
                </a:solidFill>
              </a:rPr>
              <a:t>including</a:t>
            </a:r>
            <a:r>
              <a:rPr lang="cs-CZ" sz="1400" dirty="0" smtClean="0">
                <a:solidFill>
                  <a:schemeClr val="bg1"/>
                </a:solidFill>
              </a:rPr>
              <a:t>: </a:t>
            </a:r>
          </a:p>
          <a:p>
            <a:pPr algn="l"/>
            <a:r>
              <a:rPr lang="cs-CZ" sz="1400" dirty="0" smtClean="0">
                <a:solidFill>
                  <a:schemeClr val="bg1"/>
                </a:solidFill>
              </a:rPr>
              <a:t>CV, </a:t>
            </a:r>
            <a:r>
              <a:rPr lang="cs-CZ" sz="1400" dirty="0" err="1" smtClean="0">
                <a:solidFill>
                  <a:schemeClr val="bg1"/>
                </a:solidFill>
              </a:rPr>
              <a:t>motivation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letter</a:t>
            </a:r>
            <a:r>
              <a:rPr lang="cs-CZ" sz="1400" dirty="0" smtClean="0">
                <a:solidFill>
                  <a:schemeClr val="bg1"/>
                </a:solidFill>
              </a:rPr>
              <a:t>, </a:t>
            </a:r>
            <a:r>
              <a:rPr lang="cs-CZ" sz="1400" dirty="0" err="1" smtClean="0">
                <a:solidFill>
                  <a:schemeClr val="bg1"/>
                </a:solidFill>
              </a:rPr>
              <a:t>contact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for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two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referees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l"/>
            <a:r>
              <a:rPr lang="cs-CZ" sz="1400" b="1" dirty="0" err="1">
                <a:solidFill>
                  <a:srgbClr val="00B0F0"/>
                </a:solidFill>
              </a:rPr>
              <a:t>Deadline</a:t>
            </a:r>
            <a:r>
              <a:rPr lang="cs-CZ" sz="1400" b="1" dirty="0">
                <a:solidFill>
                  <a:srgbClr val="00B0F0"/>
                </a:solidFill>
              </a:rPr>
              <a:t>: </a:t>
            </a:r>
            <a:r>
              <a:rPr lang="cs-CZ" sz="1400" b="1" dirty="0" err="1">
                <a:solidFill>
                  <a:srgbClr val="00B0F0"/>
                </a:solidFill>
              </a:rPr>
              <a:t>April</a:t>
            </a:r>
            <a:r>
              <a:rPr lang="cs-CZ" sz="1400" b="1" dirty="0">
                <a:solidFill>
                  <a:srgbClr val="00B0F0"/>
                </a:solidFill>
              </a:rPr>
              <a:t> 8, </a:t>
            </a:r>
            <a:r>
              <a:rPr lang="cs-CZ" sz="1400" b="1" dirty="0" smtClean="0">
                <a:solidFill>
                  <a:srgbClr val="00B0F0"/>
                </a:solidFill>
              </a:rPr>
              <a:t>susor@iapg.cas.cz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3630623" y="8410085"/>
            <a:ext cx="3071839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400" b="1" dirty="0" smtClean="0">
                <a:solidFill>
                  <a:srgbClr val="00B0F0"/>
                </a:solidFill>
              </a:rPr>
              <a:t>CONTACT</a:t>
            </a: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Andrej </a:t>
            </a:r>
            <a:r>
              <a:rPr lang="cs-CZ" sz="1400" dirty="0" err="1" smtClean="0">
                <a:solidFill>
                  <a:schemeClr val="bg1"/>
                </a:solidFill>
              </a:rPr>
              <a:t>Šušor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Laboratory of Biochemistry and Molecular Biology of Germ </a:t>
            </a:r>
            <a:r>
              <a:rPr lang="en-US" sz="1400" dirty="0" smtClean="0">
                <a:solidFill>
                  <a:schemeClr val="bg1"/>
                </a:solidFill>
              </a:rPr>
              <a:t>Cells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www.iapg.cas.cz</a:t>
            </a:r>
            <a:endParaRPr lang="cs-CZ" sz="1400" dirty="0" smtClean="0">
              <a:solidFill>
                <a:srgbClr val="00B0F0"/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t="3085" r="91711" b="85377"/>
          <a:stretch/>
        </p:blipFill>
        <p:spPr>
          <a:xfrm>
            <a:off x="61546" y="100875"/>
            <a:ext cx="791308" cy="764931"/>
          </a:xfrm>
          <a:prstGeom prst="rect">
            <a:avLst/>
          </a:prstGeom>
        </p:spPr>
      </p:pic>
      <p:sp>
        <p:nvSpPr>
          <p:cNvPr id="20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767366" y="224265"/>
            <a:ext cx="2371488" cy="711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 smtClean="0">
                <a:solidFill>
                  <a:schemeClr val="bg1"/>
                </a:solidFill>
              </a:rPr>
              <a:t>Institute </a:t>
            </a:r>
            <a:r>
              <a:rPr lang="cs-CZ" sz="1400" b="1" dirty="0" err="1" smtClean="0">
                <a:solidFill>
                  <a:schemeClr val="bg1"/>
                </a:solidFill>
              </a:rPr>
              <a:t>of</a:t>
            </a:r>
            <a:r>
              <a:rPr lang="cs-CZ" sz="1400" b="1" dirty="0" smtClean="0">
                <a:solidFill>
                  <a:schemeClr val="bg1"/>
                </a:solidFill>
              </a:rPr>
              <a:t> Animal </a:t>
            </a:r>
            <a:r>
              <a:rPr lang="cs-CZ" sz="1400" b="1" dirty="0" err="1" smtClean="0">
                <a:solidFill>
                  <a:schemeClr val="bg1"/>
                </a:solidFill>
              </a:rPr>
              <a:t>Physiology</a:t>
            </a:r>
            <a:r>
              <a:rPr lang="cs-CZ" sz="1400" b="1" dirty="0" smtClean="0">
                <a:solidFill>
                  <a:schemeClr val="bg1"/>
                </a:solidFill>
              </a:rPr>
              <a:t> and </a:t>
            </a:r>
            <a:r>
              <a:rPr lang="cs-CZ" sz="1400" b="1" dirty="0" err="1" smtClean="0">
                <a:solidFill>
                  <a:schemeClr val="bg1"/>
                </a:solidFill>
              </a:rPr>
              <a:t>Genetics</a:t>
            </a:r>
            <a:r>
              <a:rPr lang="cs-CZ" sz="1400" b="1" dirty="0" smtClean="0">
                <a:solidFill>
                  <a:schemeClr val="bg1"/>
                </a:solidFill>
              </a:rPr>
              <a:t> CAS</a:t>
            </a:r>
            <a:endParaRPr lang="cs-CZ" sz="1400" b="1" dirty="0" smtClean="0">
              <a:solidFill>
                <a:srgbClr val="00B0F0"/>
              </a:solidFill>
            </a:endParaRPr>
          </a:p>
        </p:txBody>
      </p:sp>
      <p:sp>
        <p:nvSpPr>
          <p:cNvPr id="3" name="Vývojový diagram: ruční vstup 2"/>
          <p:cNvSpPr/>
          <p:nvPr/>
        </p:nvSpPr>
        <p:spPr>
          <a:xfrm flipV="1">
            <a:off x="0" y="-90617"/>
            <a:ext cx="6858000" cy="5296929"/>
          </a:xfrm>
          <a:prstGeom prst="flowChartManualInput">
            <a:avLst/>
          </a:prstGeom>
          <a:blipFill dpi="0" rotWithShape="1">
            <a:blip r:embed="rId4">
              <a:alphaModFix amt="9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000066"/>
                </a:solidFill>
              </a:ln>
            </a:endParaRPr>
          </a:p>
        </p:txBody>
      </p:sp>
      <p:sp>
        <p:nvSpPr>
          <p:cNvPr id="28" name="Zaoblený obdélník 27">
            <a:extLst>
              <a:ext uri="{FF2B5EF4-FFF2-40B4-BE49-F238E27FC236}">
                <a16:creationId xmlns:a16="http://schemas.microsoft.com/office/drawing/2014/main" id="{F5EEC411-3CBA-A270-E935-00020BEBF551}"/>
              </a:ext>
            </a:extLst>
          </p:cNvPr>
          <p:cNvSpPr>
            <a:spLocks noChangeAspect="1"/>
          </p:cNvSpPr>
          <p:nvPr/>
        </p:nvSpPr>
        <p:spPr>
          <a:xfrm>
            <a:off x="5126975" y="4212445"/>
            <a:ext cx="1619983" cy="1620000"/>
          </a:xfrm>
          <a:prstGeom prst="roundRect">
            <a:avLst/>
          </a:prstGeom>
          <a:blipFill>
            <a:blip r:embed="rId5"/>
            <a:stretch>
              <a:fillRect l="-2916" t="-3790" r="-3790" b="-2916"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2B708445-6625-DB72-88A7-2F9EFB8B8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518" y="100875"/>
            <a:ext cx="720000" cy="749306"/>
          </a:xfrm>
          <a:prstGeom prst="rect">
            <a:avLst/>
          </a:prstGeom>
        </p:spPr>
      </p:pic>
      <p:sp>
        <p:nvSpPr>
          <p:cNvPr id="27" name="Zaoblený obdélník 26">
            <a:extLst>
              <a:ext uri="{FF2B5EF4-FFF2-40B4-BE49-F238E27FC236}">
                <a16:creationId xmlns:a16="http://schemas.microsoft.com/office/drawing/2014/main" id="{F5EEC411-3CBA-A270-E935-00020BEBF551}"/>
              </a:ext>
            </a:extLst>
          </p:cNvPr>
          <p:cNvSpPr>
            <a:spLocks noChangeAspect="1"/>
          </p:cNvSpPr>
          <p:nvPr/>
        </p:nvSpPr>
        <p:spPr>
          <a:xfrm>
            <a:off x="3296630" y="3758005"/>
            <a:ext cx="1619983" cy="1620000"/>
          </a:xfrm>
          <a:prstGeom prst="roundRect">
            <a:avLst/>
          </a:prstGeom>
          <a:blipFill>
            <a:blip r:embed="rId7"/>
            <a:srcRect/>
            <a:stretch>
              <a:fillRect l="-44452" t="-50088" r="-212996" b="-32562"/>
            </a:stretch>
          </a:blip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4" y="25738"/>
            <a:ext cx="895244" cy="910028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091686" y="100875"/>
            <a:ext cx="3429000" cy="646331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r>
              <a:rPr lang="cs-CZ" b="1" dirty="0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Institute </a:t>
            </a:r>
            <a:r>
              <a:rPr lang="cs-CZ" b="1" dirty="0" err="1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of</a:t>
            </a:r>
            <a:r>
              <a:rPr lang="cs-CZ" b="1" dirty="0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 smtClean="0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Animal </a:t>
            </a:r>
          </a:p>
          <a:p>
            <a:r>
              <a:rPr lang="cs-CZ" b="1" dirty="0" err="1" smtClean="0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Physiology</a:t>
            </a:r>
            <a:r>
              <a:rPr lang="cs-CZ" b="1" dirty="0" smtClean="0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and </a:t>
            </a:r>
            <a:r>
              <a:rPr lang="cs-CZ" b="1" dirty="0" err="1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Genetics</a:t>
            </a:r>
            <a:r>
              <a:rPr lang="cs-CZ" b="1" dirty="0">
                <a:ln>
                  <a:solidFill>
                    <a:srgbClr val="080808"/>
                  </a:solidFill>
                </a:ln>
                <a:solidFill>
                  <a:schemeClr val="bg1"/>
                </a:solidFill>
              </a:rPr>
              <a:t> CAS</a:t>
            </a:r>
            <a:endParaRPr lang="cs-CZ" b="1" dirty="0">
              <a:ln>
                <a:solidFill>
                  <a:srgbClr val="080808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A3239460-AA02-984A-EC0D-B55E0B238849}"/>
              </a:ext>
            </a:extLst>
          </p:cNvPr>
          <p:cNvSpPr txBox="1">
            <a:spLocks/>
          </p:cNvSpPr>
          <p:nvPr/>
        </p:nvSpPr>
        <p:spPr>
          <a:xfrm>
            <a:off x="-350838" y="901351"/>
            <a:ext cx="7559675" cy="8834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PhD </a:t>
            </a:r>
            <a:r>
              <a:rPr lang="cs-CZ" sz="2800" b="1" dirty="0" err="1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Position</a:t>
            </a:r>
            <a:r>
              <a:rPr lang="cs-CZ" sz="2800" b="1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</a:rPr>
              <a:t> Open</a:t>
            </a:r>
            <a:r>
              <a:rPr lang="en-US" sz="3200" b="1" dirty="0" smtClean="0">
                <a:ln w="63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ln w="6350">
                  <a:solidFill>
                    <a:srgbClr val="000000"/>
                  </a:solidFill>
                </a:ln>
                <a:solidFill>
                  <a:srgbClr val="FFFF00"/>
                </a:solidFill>
              </a:rPr>
            </a:br>
            <a:endParaRPr lang="cs-CZ" sz="3200" b="1" dirty="0">
              <a:ln w="6350">
                <a:solidFill>
                  <a:srgbClr val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-217847" y="1358888"/>
            <a:ext cx="7559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How</a:t>
            </a:r>
            <a:r>
              <a:rPr lang="cs-CZ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RNA Controls Early </a:t>
            </a:r>
            <a:r>
              <a:rPr lang="cs-CZ" sz="4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Life</a:t>
            </a:r>
            <a:endParaRPr lang="cs-CZ" sz="4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80753" y="2242291"/>
            <a:ext cx="3215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Join our team to uncover how RNA metabolism </a:t>
            </a:r>
            <a:r>
              <a:rPr lang="cs-CZ" b="1" dirty="0" err="1" smtClean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shapes</a:t>
            </a:r>
            <a:r>
              <a:rPr lang="cs-CZ" b="1" dirty="0" smtClean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oocyte</a:t>
            </a:r>
            <a:r>
              <a:rPr lang="cs-CZ" b="1" dirty="0" smtClean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maturation</a:t>
            </a:r>
            <a:r>
              <a:rPr lang="cs-CZ" b="1" dirty="0" smtClean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early </a:t>
            </a:r>
            <a:r>
              <a:rPr lang="en-US" b="1" dirty="0">
                <a:ln w="9525">
                  <a:solidFill>
                    <a:srgbClr val="000066"/>
                  </a:solidFill>
                </a:ln>
                <a:solidFill>
                  <a:schemeClr val="bg1"/>
                </a:solidFill>
              </a:rPr>
              <a:t>embryo development.</a:t>
            </a:r>
            <a:endParaRPr lang="cs-CZ" b="1" dirty="0">
              <a:ln w="9525">
                <a:solidFill>
                  <a:srgbClr val="00006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047942" y="2722883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Deadline</a:t>
            </a:r>
            <a:r>
              <a:rPr lang="cs-CZ" b="1" dirty="0">
                <a:solidFill>
                  <a:schemeClr val="bg1"/>
                </a:solidFill>
              </a:rPr>
              <a:t>: </a:t>
            </a:r>
            <a:r>
              <a:rPr lang="cs-CZ" b="1" dirty="0" err="1">
                <a:solidFill>
                  <a:schemeClr val="bg1"/>
                </a:solidFill>
              </a:rPr>
              <a:t>April</a:t>
            </a:r>
            <a:r>
              <a:rPr lang="cs-CZ" b="1" dirty="0">
                <a:solidFill>
                  <a:schemeClr val="bg1"/>
                </a:solidFill>
              </a:rPr>
              <a:t> 8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543922" y="3111674"/>
            <a:ext cx="2282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200" dirty="0" smtClean="0">
                <a:solidFill>
                  <a:schemeClr val="bg1"/>
                </a:solidFill>
              </a:rPr>
              <a:t>P</a:t>
            </a:r>
            <a:r>
              <a:rPr lang="en-US" sz="1200" dirty="0" err="1" smtClean="0">
                <a:solidFill>
                  <a:schemeClr val="bg1"/>
                </a:solidFill>
              </a:rPr>
              <a:t>osition</a:t>
            </a:r>
            <a:r>
              <a:rPr lang="en-US" sz="1200" dirty="0" smtClean="0">
                <a:solidFill>
                  <a:schemeClr val="bg1"/>
                </a:solidFill>
              </a:rPr>
              <a:t> based </a:t>
            </a:r>
            <a:r>
              <a:rPr lang="en-US" sz="1200" dirty="0">
                <a:solidFill>
                  <a:schemeClr val="bg1"/>
                </a:solidFill>
              </a:rPr>
              <a:t>at </a:t>
            </a:r>
            <a:r>
              <a:rPr lang="cs-CZ" sz="1200" dirty="0" smtClean="0">
                <a:solidFill>
                  <a:schemeClr val="bg1"/>
                </a:solidFill>
              </a:rPr>
              <a:t>IAPG CAS </a:t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>and </a:t>
            </a:r>
            <a:r>
              <a:rPr lang="en-US" sz="1200" dirty="0" smtClean="0">
                <a:solidFill>
                  <a:schemeClr val="bg1"/>
                </a:solidFill>
              </a:rPr>
              <a:t>Charles </a:t>
            </a:r>
            <a:r>
              <a:rPr lang="en-US" sz="1200" dirty="0">
                <a:solidFill>
                  <a:schemeClr val="bg1"/>
                </a:solidFill>
              </a:rPr>
              <a:t>University in Prague.</a:t>
            </a:r>
            <a:endParaRPr lang="cs-CZ" sz="1200" dirty="0">
              <a:solidFill>
                <a:schemeClr val="bg1"/>
              </a:solidFill>
            </a:endParaRPr>
          </a:p>
          <a:p>
            <a:pPr algn="just"/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1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44759" y="5429044"/>
            <a:ext cx="3287863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 smtClean="0">
                <a:solidFill>
                  <a:schemeClr val="bg1"/>
                </a:solidFill>
              </a:rPr>
              <a:t>WHO WE ARE LOOKING FOR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MSc </a:t>
            </a:r>
            <a:r>
              <a:rPr lang="en-US" sz="1400" dirty="0">
                <a:solidFill>
                  <a:schemeClr val="bg1"/>
                </a:solidFill>
              </a:rPr>
              <a:t>in biology, molecular biology, biochemistry or related field 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just"/>
            <a:r>
              <a:rPr lang="cs-CZ" sz="1400" dirty="0" err="1" smtClean="0">
                <a:solidFill>
                  <a:schemeClr val="bg1"/>
                </a:solidFill>
              </a:rPr>
              <a:t>Passionate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about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cell and molecular </a:t>
            </a:r>
            <a:r>
              <a:rPr lang="en-US" sz="1400" dirty="0" smtClean="0">
                <a:solidFill>
                  <a:schemeClr val="bg1"/>
                </a:solidFill>
              </a:rPr>
              <a:t>biology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just"/>
            <a:r>
              <a:rPr lang="cs-CZ" sz="1400" dirty="0" err="1" smtClean="0">
                <a:solidFill>
                  <a:schemeClr val="bg1"/>
                </a:solidFill>
              </a:rPr>
              <a:t>Curious</a:t>
            </a:r>
            <a:r>
              <a:rPr lang="cs-CZ" sz="1400" dirty="0" smtClean="0">
                <a:solidFill>
                  <a:schemeClr val="bg1"/>
                </a:solidFill>
              </a:rPr>
              <a:t>, </a:t>
            </a:r>
            <a:r>
              <a:rPr lang="cs-CZ" sz="1400" dirty="0" err="1" smtClean="0">
                <a:solidFill>
                  <a:schemeClr val="bg1"/>
                </a:solidFill>
              </a:rPr>
              <a:t>motivated</a:t>
            </a:r>
            <a:r>
              <a:rPr lang="cs-CZ" sz="1400" dirty="0" smtClean="0">
                <a:solidFill>
                  <a:schemeClr val="bg1"/>
                </a:solidFill>
              </a:rPr>
              <a:t> and </a:t>
            </a:r>
            <a:r>
              <a:rPr lang="cs-CZ" sz="1400" dirty="0" err="1" smtClean="0">
                <a:solidFill>
                  <a:schemeClr val="bg1"/>
                </a:solidFill>
              </a:rPr>
              <a:t>proactive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Ab</a:t>
            </a:r>
            <a:r>
              <a:rPr lang="cs-CZ" sz="1400" dirty="0" err="1" smtClean="0">
                <a:solidFill>
                  <a:schemeClr val="bg1"/>
                </a:solidFill>
              </a:rPr>
              <a:t>le</a:t>
            </a:r>
            <a:r>
              <a:rPr lang="cs-CZ" sz="1400" dirty="0" smtClean="0">
                <a:solidFill>
                  <a:schemeClr val="bg1"/>
                </a:solidFill>
              </a:rPr>
              <a:t> to </a:t>
            </a:r>
            <a:r>
              <a:rPr lang="en-US" sz="1400" dirty="0" smtClean="0">
                <a:solidFill>
                  <a:schemeClr val="bg1"/>
                </a:solidFill>
              </a:rPr>
              <a:t>work </a:t>
            </a:r>
            <a:r>
              <a:rPr lang="en-US" sz="1400" dirty="0">
                <a:solidFill>
                  <a:schemeClr val="bg1"/>
                </a:solidFill>
              </a:rPr>
              <a:t>independently </a:t>
            </a: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dirty="0">
                <a:solidFill>
                  <a:schemeClr val="bg1"/>
                </a:solidFill>
              </a:rPr>
              <a:t>in a </a:t>
            </a:r>
            <a:r>
              <a:rPr lang="en-US" sz="1400" dirty="0" smtClean="0">
                <a:solidFill>
                  <a:schemeClr val="bg1"/>
                </a:solidFill>
              </a:rPr>
              <a:t>team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just"/>
            <a:r>
              <a:rPr lang="cs-CZ" sz="1400" dirty="0" err="1" smtClean="0">
                <a:solidFill>
                  <a:schemeClr val="bg1"/>
                </a:solidFill>
              </a:rPr>
              <a:t>Confortable</a:t>
            </a:r>
            <a:r>
              <a:rPr lang="cs-CZ" sz="1400" dirty="0" smtClean="0">
                <a:solidFill>
                  <a:schemeClr val="bg1"/>
                </a:solidFill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</a:rPr>
              <a:t>communicating</a:t>
            </a:r>
            <a:r>
              <a:rPr lang="cs-CZ" sz="1400" dirty="0" smtClean="0">
                <a:solidFill>
                  <a:schemeClr val="bg1"/>
                </a:solidFill>
              </a:rPr>
              <a:t> in </a:t>
            </a:r>
            <a:r>
              <a:rPr lang="cs-CZ" sz="1400" dirty="0" err="1" smtClean="0">
                <a:solidFill>
                  <a:schemeClr val="bg1"/>
                </a:solidFill>
              </a:rPr>
              <a:t>English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32" name="Podnadpis 2">
            <a:extLst>
              <a:ext uri="{FF2B5EF4-FFF2-40B4-BE49-F238E27FC236}">
                <a16:creationId xmlns:a16="http://schemas.microsoft.com/office/drawing/2014/main" id="{7C0B5663-C275-AC07-8EF3-86F159863D78}"/>
              </a:ext>
            </a:extLst>
          </p:cNvPr>
          <p:cNvSpPr txBox="1">
            <a:spLocks/>
          </p:cNvSpPr>
          <p:nvPr/>
        </p:nvSpPr>
        <p:spPr>
          <a:xfrm>
            <a:off x="3630623" y="6020281"/>
            <a:ext cx="3160833" cy="258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WHAT YOU WILL GAIN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Hands-on training in advanced molecular and cell </a:t>
            </a:r>
            <a:r>
              <a:rPr lang="en-US" sz="1400" dirty="0" smtClean="0">
                <a:solidFill>
                  <a:schemeClr val="bg1"/>
                </a:solidFill>
              </a:rPr>
              <a:t>biology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International </a:t>
            </a:r>
            <a:r>
              <a:rPr lang="cs-CZ" sz="1400" dirty="0" err="1" smtClean="0">
                <a:solidFill>
                  <a:schemeClr val="bg1"/>
                </a:solidFill>
              </a:rPr>
              <a:t>collaborations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err="1" smtClean="0">
                <a:solidFill>
                  <a:schemeClr val="bg1"/>
                </a:solidFill>
              </a:rPr>
              <a:t>State</a:t>
            </a:r>
            <a:r>
              <a:rPr lang="cs-CZ" sz="1400" dirty="0" smtClean="0">
                <a:solidFill>
                  <a:schemeClr val="bg1"/>
                </a:solidFill>
              </a:rPr>
              <a:t>-</a:t>
            </a:r>
            <a:r>
              <a:rPr lang="cs-CZ" sz="1400" dirty="0" err="1" smtClean="0">
                <a:solidFill>
                  <a:schemeClr val="bg1"/>
                </a:solidFill>
              </a:rPr>
              <a:t>of</a:t>
            </a:r>
            <a:r>
              <a:rPr lang="cs-CZ" sz="1400" dirty="0" smtClean="0">
                <a:solidFill>
                  <a:schemeClr val="bg1"/>
                </a:solidFill>
              </a:rPr>
              <a:t>-</a:t>
            </a:r>
            <a:r>
              <a:rPr lang="cs-CZ" sz="1400" dirty="0" err="1" smtClean="0">
                <a:solidFill>
                  <a:schemeClr val="bg1"/>
                </a:solidFill>
              </a:rPr>
              <a:t>the</a:t>
            </a:r>
            <a:r>
              <a:rPr lang="cs-CZ" sz="1400" dirty="0" smtClean="0">
                <a:solidFill>
                  <a:schemeClr val="bg1"/>
                </a:solidFill>
              </a:rPr>
              <a:t>-art </a:t>
            </a:r>
            <a:r>
              <a:rPr lang="cs-CZ" sz="1400" dirty="0" err="1" smtClean="0">
                <a:solidFill>
                  <a:schemeClr val="bg1"/>
                </a:solidFill>
              </a:rPr>
              <a:t>facilities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S</a:t>
            </a:r>
            <a:r>
              <a:rPr lang="en-US" sz="1400" dirty="0" err="1" smtClean="0">
                <a:solidFill>
                  <a:schemeClr val="bg1"/>
                </a:solidFill>
              </a:rPr>
              <a:t>upportive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research </a:t>
            </a:r>
            <a:r>
              <a:rPr lang="en-US" sz="1400" dirty="0" smtClean="0">
                <a:solidFill>
                  <a:schemeClr val="bg1"/>
                </a:solidFill>
              </a:rPr>
              <a:t>environment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Full-time PhD </a:t>
            </a:r>
            <a:r>
              <a:rPr lang="en-US" sz="1400" dirty="0" smtClean="0">
                <a:solidFill>
                  <a:schemeClr val="bg1"/>
                </a:solidFill>
              </a:rPr>
              <a:t>position</a:t>
            </a:r>
            <a:r>
              <a:rPr lang="cs-CZ" sz="1400" dirty="0">
                <a:solidFill>
                  <a:schemeClr val="bg1"/>
                </a:solidFill>
              </a:rPr>
              <a:t>/</a:t>
            </a:r>
            <a:r>
              <a:rPr lang="cs-CZ" sz="1400" dirty="0" smtClean="0">
                <a:solidFill>
                  <a:schemeClr val="bg1"/>
                </a:solidFill>
              </a:rPr>
              <a:t> Start: </a:t>
            </a:r>
            <a:r>
              <a:rPr lang="cs-CZ" sz="1400" dirty="0" err="1" smtClean="0">
                <a:solidFill>
                  <a:schemeClr val="bg1"/>
                </a:solidFill>
              </a:rPr>
              <a:t>Oct</a:t>
            </a:r>
            <a:r>
              <a:rPr lang="cs-CZ" sz="1400" dirty="0" smtClean="0">
                <a:solidFill>
                  <a:schemeClr val="bg1"/>
                </a:solidFill>
              </a:rPr>
              <a:t> 2026</a:t>
            </a: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C</a:t>
            </a:r>
            <a:r>
              <a:rPr lang="en-US" sz="1400" dirty="0" err="1" smtClean="0">
                <a:solidFill>
                  <a:schemeClr val="bg1"/>
                </a:solidFill>
              </a:rPr>
              <a:t>ompetitive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salary + full social </a:t>
            </a:r>
            <a:r>
              <a:rPr lang="en-US" sz="1400" dirty="0" smtClean="0">
                <a:solidFill>
                  <a:schemeClr val="bg1"/>
                </a:solidFill>
              </a:rPr>
              <a:t>security</a:t>
            </a:r>
            <a:endParaRPr lang="cs-CZ" sz="1400" dirty="0" smtClean="0">
              <a:solidFill>
                <a:schemeClr val="bg1"/>
              </a:solidFill>
            </a:endParaRPr>
          </a:p>
          <a:p>
            <a:pPr algn="r"/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82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349</Words>
  <Application>Microsoft Office PowerPoint</Application>
  <PresentationFormat>A4 (210 × 297 mm)</PresentationFormat>
  <Paragraphs>56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Company>UZFG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Vošlajerová Barbora</dc:creator>
  <cp:lastModifiedBy>Vošlajerová Barbora</cp:lastModifiedBy>
  <cp:revision>13</cp:revision>
  <dcterms:created xsi:type="dcterms:W3CDTF">2026-02-20T14:03:25Z</dcterms:created>
  <dcterms:modified xsi:type="dcterms:W3CDTF">2026-02-26T14:07:40Z</dcterms:modified>
</cp:coreProperties>
</file>