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[ROZPOČET_UZFG_2014.xlsx]KONTING!Kontingenční tabulka 11</c:name>
    <c:fmtId val="32"/>
  </c:pivotSource>
  <c:chart>
    <c:title>
      <c:tx>
        <c:rich>
          <a:bodyPr/>
          <a:lstStyle/>
          <a:p>
            <a:pPr>
              <a:defRPr/>
            </a:pPr>
            <a:r>
              <a:rPr lang="cs-CZ" baseline="0"/>
              <a:t>2013 v tis. Kč</a:t>
            </a:r>
            <a:endParaRPr lang="cs-CZ"/>
          </a:p>
        </c:rich>
      </c:tx>
      <c:layout/>
      <c:overlay val="0"/>
    </c:title>
    <c:autoTitleDeleted val="0"/>
    <c:pivotFmts>
      <c:pivotFmt>
        <c:idx val="0"/>
      </c:pivotFmt>
      <c:pivotFmt>
        <c:idx val="1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</c:pivotFmt>
      <c:pivotFmt>
        <c:idx val="3"/>
      </c:pivotFmt>
      <c:pivotFmt>
        <c:idx val="4"/>
        <c:marker>
          <c:symbol val="none"/>
        </c:marker>
      </c:pivotFmt>
      <c:pivotFmt>
        <c:idx val="5"/>
      </c:pivotFmt>
      <c:pivotFmt>
        <c:idx val="6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</c:pivotFmt>
      <c:pivotFmt>
        <c:idx val="8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</c:pivotFmt>
      <c:pivotFmt>
        <c:idx val="10"/>
        <c:marker>
          <c:symbol val="none"/>
        </c:marker>
      </c:pivotFmt>
      <c:pivotFmt>
        <c:idx val="11"/>
      </c:pivotFmt>
      <c:pivotFmt>
        <c:idx val="12"/>
        <c:dLbl>
          <c:idx val="0"/>
          <c:layout>
            <c:manualLayout>
              <c:x val="4.4893378226711564E-3"/>
              <c:y val="-5.501618122977346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layout>
            <c:manualLayout>
              <c:x val="4.4893378226711564E-3"/>
              <c:y val="-5.1779935275080909E-2"/>
            </c:manualLayout>
          </c:layout>
          <c:tx>
            <c:rich>
              <a:bodyPr/>
              <a:lstStyle/>
              <a:p>
                <a:r>
                  <a:rPr lang="cs-CZ"/>
                  <a:t>1502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layout>
            <c:manualLayout>
              <c:x val="-1.7674558356973054E-7"/>
              <c:y val="-5.825242718446602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layout>
            <c:manualLayout>
              <c:x val="-8.2303575971038333E-17"/>
              <c:y val="-4.8543689320388467E-2"/>
            </c:manualLayout>
          </c:layout>
          <c:tx>
            <c:rich>
              <a:bodyPr/>
              <a:lstStyle/>
              <a:p>
                <a:r>
                  <a:rPr lang="cs-CZ"/>
                  <a:t>2070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layout>
            <c:manualLayout>
              <c:x val="0"/>
              <c:y val="-7.4433656957928737E-2"/>
            </c:manualLayout>
          </c:layout>
          <c:tx>
            <c:rich>
              <a:bodyPr/>
              <a:lstStyle/>
              <a:p>
                <a:r>
                  <a:rPr lang="cs-CZ"/>
                  <a:t>3049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dLbl>
          <c:idx val="0"/>
          <c:layout>
            <c:manualLayout>
              <c:x val="4.4893378226711564E-3"/>
              <c:y val="-8.7378640776698976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dLbl>
          <c:idx val="0"/>
          <c:layout>
            <c:manualLayout>
              <c:x val="6.7340067340067337E-3"/>
              <c:y val="-9.061488673139164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dLbl>
          <c:idx val="0"/>
          <c:layout>
            <c:manualLayout>
              <c:x val="2.2444921657520083E-3"/>
              <c:y val="-8.0906148867313912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"/>
        <c:dLbl>
          <c:idx val="0"/>
          <c:layout>
            <c:manualLayout>
              <c:x val="2.244668911335537E-3"/>
              <c:y val="-3.8834951456310621E-2"/>
            </c:manualLayout>
          </c:layout>
          <c:tx>
            <c:rich>
              <a:bodyPr/>
              <a:lstStyle/>
              <a:p>
                <a:r>
                  <a:rPr lang="cs-CZ"/>
                  <a:t>3808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1"/>
        <c:dLbl>
          <c:idx val="0"/>
          <c:delete val="1"/>
        </c:dLbl>
      </c:pivotFmt>
      <c:pivotFmt>
        <c:idx val="22"/>
        <c:dLbl>
          <c:idx val="0"/>
          <c:layout>
            <c:manualLayout>
              <c:x val="4.4893378226711564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7770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"/>
        <c:dLbl>
          <c:idx val="0"/>
          <c:delete val="1"/>
        </c:dLbl>
      </c:pivotFmt>
      <c:pivotFmt>
        <c:idx val="24"/>
        <c:dLbl>
          <c:idx val="0"/>
          <c:delete val="1"/>
        </c:dLbl>
      </c:pivotFmt>
      <c:pivotFmt>
        <c:idx val="25"/>
        <c:dLbl>
          <c:idx val="0"/>
          <c:layout>
            <c:manualLayout>
              <c:x val="0"/>
              <c:y val="-4.2071197411003236E-2"/>
            </c:manualLayout>
          </c:layout>
          <c:tx>
            <c:rich>
              <a:bodyPr/>
              <a:lstStyle/>
              <a:p>
                <a:r>
                  <a:rPr lang="cs-CZ"/>
                  <a:t>8029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6"/>
        <c:dLbl>
          <c:idx val="0"/>
          <c:delete val="1"/>
        </c:dLbl>
      </c:pivotFmt>
      <c:pivotFmt>
        <c:idx val="27"/>
        <c:dLbl>
          <c:idx val="0"/>
          <c:layout>
            <c:manualLayout>
              <c:x val="4.4893378226711564E-3"/>
              <c:y val="-0.10679611650485436"/>
            </c:manualLayout>
          </c:layout>
          <c:tx>
            <c:rich>
              <a:bodyPr/>
              <a:lstStyle/>
              <a:p>
                <a:r>
                  <a:rPr lang="cs-CZ"/>
                  <a:t>9687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8"/>
        <c:dLbl>
          <c:idx val="0"/>
          <c:delete val="1"/>
        </c:dLbl>
      </c:pivotFmt>
      <c:pivotFmt>
        <c:idx val="29"/>
        <c:dLbl>
          <c:idx val="0"/>
          <c:delete val="1"/>
        </c:dLbl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3"/>
        <c:dLbl>
          <c:idx val="0"/>
          <c:delete val="1"/>
        </c:dLbl>
      </c:pivotFmt>
      <c:pivotFmt>
        <c:idx val="34"/>
        <c:dLbl>
          <c:idx val="0"/>
          <c:delete val="1"/>
        </c:dLbl>
      </c:pivotFmt>
      <c:pivotFmt>
        <c:idx val="35"/>
        <c:dLbl>
          <c:idx val="0"/>
          <c:delete val="1"/>
        </c:dLbl>
      </c:pivotFmt>
      <c:pivotFmt>
        <c:idx val="36"/>
        <c:dLbl>
          <c:idx val="0"/>
          <c:delete val="1"/>
        </c:dLbl>
      </c:pivotFmt>
      <c:pivotFmt>
        <c:idx val="37"/>
        <c:dLbl>
          <c:idx val="0"/>
          <c:layout>
            <c:manualLayout>
              <c:x val="2.2444921657520083E-3"/>
              <c:y val="-8.0906148867313912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8"/>
        <c:dLbl>
          <c:idx val="0"/>
          <c:layout>
            <c:manualLayout>
              <c:x val="0"/>
              <c:y val="-7.4433656957928737E-2"/>
            </c:manualLayout>
          </c:layout>
          <c:tx>
            <c:rich>
              <a:bodyPr/>
              <a:lstStyle/>
              <a:p>
                <a:r>
                  <a:rPr lang="cs-CZ"/>
                  <a:t>3049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9"/>
        <c:dLbl>
          <c:idx val="0"/>
          <c:layout>
            <c:manualLayout>
              <c:x val="-8.2303575971038333E-17"/>
              <c:y val="-4.8543689320388467E-2"/>
            </c:manualLayout>
          </c:layout>
          <c:tx>
            <c:rich>
              <a:bodyPr/>
              <a:lstStyle/>
              <a:p>
                <a:r>
                  <a:rPr lang="cs-CZ"/>
                  <a:t>2070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0"/>
        <c:dLbl>
          <c:idx val="0"/>
          <c:delete val="1"/>
        </c:dLbl>
      </c:pivotFmt>
      <c:pivotFmt>
        <c:idx val="41"/>
        <c:dLbl>
          <c:idx val="0"/>
          <c:layout>
            <c:manualLayout>
              <c:x val="-1.7674558356973054E-7"/>
              <c:y val="-5.825242718446602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2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3"/>
        <c:dLbl>
          <c:idx val="0"/>
          <c:delete val="1"/>
        </c:dLbl>
      </c:pivotFmt>
      <c:pivotFmt>
        <c:idx val="44"/>
        <c:dLbl>
          <c:idx val="0"/>
          <c:layout>
            <c:manualLayout>
              <c:x val="6.7340067340067337E-3"/>
              <c:y val="-9.061488673139164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5"/>
        <c:dLbl>
          <c:idx val="0"/>
          <c:layout>
            <c:manualLayout>
              <c:x val="4.4893378226711564E-3"/>
              <c:y val="-8.7378640776698976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8"/>
        <c:dLbl>
          <c:idx val="0"/>
          <c:layout>
            <c:manualLayout>
              <c:x val="4.4893378226711564E-3"/>
              <c:y val="-0.10679611650485436"/>
            </c:manualLayout>
          </c:layout>
          <c:tx>
            <c:rich>
              <a:bodyPr/>
              <a:lstStyle/>
              <a:p>
                <a:r>
                  <a:rPr lang="cs-CZ"/>
                  <a:t>9687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9"/>
        <c:dLbl>
          <c:idx val="0"/>
          <c:layout>
            <c:manualLayout>
              <c:x val="0"/>
              <c:y val="-4.2071197411003236E-2"/>
            </c:manualLayout>
          </c:layout>
          <c:tx>
            <c:rich>
              <a:bodyPr/>
              <a:lstStyle/>
              <a:p>
                <a:r>
                  <a:rPr lang="cs-CZ"/>
                  <a:t>8029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0"/>
        <c:dLbl>
          <c:idx val="0"/>
          <c:layout>
            <c:manualLayout>
              <c:x val="4.4893378226711564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7770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1"/>
        <c:dLbl>
          <c:idx val="0"/>
          <c:layout>
            <c:manualLayout>
              <c:x val="2.244668911335537E-3"/>
              <c:y val="-3.8834951456310621E-2"/>
            </c:manualLayout>
          </c:layout>
          <c:tx>
            <c:rich>
              <a:bodyPr/>
              <a:lstStyle/>
              <a:p>
                <a:r>
                  <a:rPr lang="cs-CZ"/>
                  <a:t>3808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2"/>
        <c:dLbl>
          <c:idx val="0"/>
          <c:layout>
            <c:manualLayout>
              <c:x val="4.4893378226711564E-3"/>
              <c:y val="-5.1779935275080909E-2"/>
            </c:manualLayout>
          </c:layout>
          <c:tx>
            <c:rich>
              <a:bodyPr/>
              <a:lstStyle/>
              <a:p>
                <a:r>
                  <a:rPr lang="cs-CZ"/>
                  <a:t>1502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3"/>
        <c:dLbl>
          <c:idx val="0"/>
          <c:layout>
            <c:manualLayout>
              <c:x val="4.4893378226711564E-3"/>
              <c:y val="-5.501618122977346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7"/>
        <c:dLbl>
          <c:idx val="0"/>
          <c:delete val="1"/>
        </c:dLbl>
      </c:pivotFmt>
      <c:pivotFmt>
        <c:idx val="58"/>
        <c:dLbl>
          <c:idx val="0"/>
          <c:delete val="1"/>
        </c:dLbl>
      </c:pivotFmt>
      <c:pivotFmt>
        <c:idx val="59"/>
        <c:dLbl>
          <c:idx val="0"/>
          <c:delete val="1"/>
        </c:dLbl>
      </c:pivotFmt>
      <c:pivotFmt>
        <c:idx val="60"/>
        <c:dLbl>
          <c:idx val="0"/>
          <c:delete val="1"/>
        </c:dLbl>
      </c:pivotFmt>
      <c:pivotFmt>
        <c:idx val="61"/>
        <c:dLbl>
          <c:idx val="0"/>
          <c:layout>
            <c:manualLayout>
              <c:x val="2.2444921657520083E-3"/>
              <c:y val="-8.0906148867313912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2"/>
        <c:dLbl>
          <c:idx val="0"/>
          <c:layout>
            <c:manualLayout>
              <c:x val="0"/>
              <c:y val="-7.4433656957928737E-2"/>
            </c:manualLayout>
          </c:layout>
          <c:tx>
            <c:rich>
              <a:bodyPr/>
              <a:lstStyle/>
              <a:p>
                <a:r>
                  <a:rPr lang="cs-CZ"/>
                  <a:t>3049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3"/>
        <c:dLbl>
          <c:idx val="0"/>
          <c:layout>
            <c:manualLayout>
              <c:x val="-8.2303575971038333E-17"/>
              <c:y val="-4.8543689320388467E-2"/>
            </c:manualLayout>
          </c:layout>
          <c:tx>
            <c:rich>
              <a:bodyPr/>
              <a:lstStyle/>
              <a:p>
                <a:r>
                  <a:rPr lang="cs-CZ"/>
                  <a:t>2070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4"/>
        <c:dLbl>
          <c:idx val="0"/>
          <c:delete val="1"/>
        </c:dLbl>
      </c:pivotFmt>
      <c:pivotFmt>
        <c:idx val="65"/>
        <c:dLbl>
          <c:idx val="0"/>
          <c:layout>
            <c:manualLayout>
              <c:x val="-1.7674558356973054E-7"/>
              <c:y val="-5.825242718446602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6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7"/>
        <c:dLbl>
          <c:idx val="0"/>
          <c:delete val="1"/>
        </c:dLbl>
      </c:pivotFmt>
      <c:pivotFmt>
        <c:idx val="68"/>
        <c:dLbl>
          <c:idx val="0"/>
          <c:layout>
            <c:manualLayout>
              <c:x val="6.7340067340067337E-3"/>
              <c:y val="-9.061488673139164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9"/>
        <c:dLbl>
          <c:idx val="0"/>
          <c:layout>
            <c:manualLayout>
              <c:x val="4.4893378226711564E-3"/>
              <c:y val="-8.7378640776698976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2"/>
        <c:dLbl>
          <c:idx val="0"/>
          <c:layout>
            <c:manualLayout>
              <c:x val="4.4893378226711564E-3"/>
              <c:y val="-0.10679611650485436"/>
            </c:manualLayout>
          </c:layout>
          <c:tx>
            <c:rich>
              <a:bodyPr/>
              <a:lstStyle/>
              <a:p>
                <a:r>
                  <a:rPr lang="cs-CZ"/>
                  <a:t>9687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3"/>
        <c:dLbl>
          <c:idx val="0"/>
          <c:layout>
            <c:manualLayout>
              <c:x val="0"/>
              <c:y val="-4.2071197411003236E-2"/>
            </c:manualLayout>
          </c:layout>
          <c:tx>
            <c:rich>
              <a:bodyPr/>
              <a:lstStyle/>
              <a:p>
                <a:r>
                  <a:rPr lang="cs-CZ"/>
                  <a:t>8029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4"/>
        <c:dLbl>
          <c:idx val="0"/>
          <c:layout>
            <c:manualLayout>
              <c:x val="4.4893378226711564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7770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5"/>
        <c:dLbl>
          <c:idx val="0"/>
          <c:layout>
            <c:manualLayout>
              <c:x val="2.244668911335537E-3"/>
              <c:y val="-3.8834951456310621E-2"/>
            </c:manualLayout>
          </c:layout>
          <c:tx>
            <c:rich>
              <a:bodyPr/>
              <a:lstStyle/>
              <a:p>
                <a:r>
                  <a:rPr lang="cs-CZ"/>
                  <a:t>3808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6"/>
        <c:dLbl>
          <c:idx val="0"/>
          <c:layout>
            <c:manualLayout>
              <c:x val="4.4893378226711564E-3"/>
              <c:y val="-5.1779935275080909E-2"/>
            </c:manualLayout>
          </c:layout>
          <c:tx>
            <c:rich>
              <a:bodyPr/>
              <a:lstStyle/>
              <a:p>
                <a:r>
                  <a:rPr lang="cs-CZ"/>
                  <a:t>1502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7"/>
        <c:dLbl>
          <c:idx val="0"/>
          <c:layout>
            <c:manualLayout>
              <c:x val="4.4893378226711564E-3"/>
              <c:y val="-5.501618122977346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KONTING!$B$3:$B$4</c:f>
              <c:strCache>
                <c:ptCount val="1"/>
                <c:pt idx="0">
                  <c:v>7RP</c:v>
                </c:pt>
              </c:strCache>
            </c:strRef>
          </c:tx>
          <c:invertIfNegative val="0"/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Prof. Ráb</c:v>
                </c:pt>
                <c:pt idx="2">
                  <c:v>LAB - Dr. Juhás</c:v>
                </c:pt>
                <c:pt idx="3">
                  <c:v>LAB - Dr. Kaňka</c:v>
                </c:pt>
                <c:pt idx="4">
                  <c:v>LAB - Ing. Kubelka</c:v>
                </c:pt>
                <c:pt idx="5">
                  <c:v>LAB - Dr. Janda</c:v>
                </c:pt>
                <c:pt idx="6">
                  <c:v>LAB - Dr. Kovářová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Dr. Šolc</c:v>
                </c:pt>
                <c:pt idx="10">
                  <c:v>LAB - Prof. Macholán</c:v>
                </c:pt>
                <c:pt idx="11">
                  <c:v>LAB - Dr. Anger</c:v>
                </c:pt>
              </c:strCache>
            </c:strRef>
          </c:cat>
          <c:val>
            <c:numRef>
              <c:f>KONTING!$B$5:$B$17</c:f>
              <c:numCache>
                <c:formatCode>General</c:formatCode>
                <c:ptCount val="12"/>
                <c:pt idx="8">
                  <c:v>830</c:v>
                </c:pt>
              </c:numCache>
            </c:numRef>
          </c:val>
        </c:ser>
        <c:ser>
          <c:idx val="1"/>
          <c:order val="1"/>
          <c:tx>
            <c:strRef>
              <c:f>KONTING!$C$3:$C$4</c:f>
              <c:strCache>
                <c:ptCount val="1"/>
                <c:pt idx="0">
                  <c:v>GA AV</c:v>
                </c:pt>
              </c:strCache>
            </c:strRef>
          </c:tx>
          <c:invertIfNegative val="0"/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Prof. Ráb</c:v>
                </c:pt>
                <c:pt idx="2">
                  <c:v>LAB - Dr. Juhás</c:v>
                </c:pt>
                <c:pt idx="3">
                  <c:v>LAB - Dr. Kaňka</c:v>
                </c:pt>
                <c:pt idx="4">
                  <c:v>LAB - Ing. Kubelka</c:v>
                </c:pt>
                <c:pt idx="5">
                  <c:v>LAB - Dr. Janda</c:v>
                </c:pt>
                <c:pt idx="6">
                  <c:v>LAB - Dr. Kovářová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Dr. Šolc</c:v>
                </c:pt>
                <c:pt idx="10">
                  <c:v>LAB - Prof. Macholán</c:v>
                </c:pt>
                <c:pt idx="11">
                  <c:v>LAB - Dr. Anger</c:v>
                </c:pt>
              </c:strCache>
            </c:strRef>
          </c:cat>
          <c:val>
            <c:numRef>
              <c:f>KONTING!$C$5:$C$17</c:f>
              <c:numCache>
                <c:formatCode>General</c:formatCode>
                <c:ptCount val="12"/>
                <c:pt idx="7">
                  <c:v>710</c:v>
                </c:pt>
              </c:numCache>
            </c:numRef>
          </c:val>
        </c:ser>
        <c:ser>
          <c:idx val="2"/>
          <c:order val="2"/>
          <c:tx>
            <c:strRef>
              <c:f>KONTING!$D$3:$D$4</c:f>
              <c:strCache>
                <c:ptCount val="1"/>
                <c:pt idx="0">
                  <c:v>GAČR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2.2444921657520083E-3"/>
                  <c:y val="-8.090614886731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7.4433656957928737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3049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8.2303575971038333E-17"/>
                  <c:y val="-4.8543689320388467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2070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</c:dLbl>
            <c:dLbl>
              <c:idx val="10"/>
              <c:layout>
                <c:manualLayout>
                  <c:x val="-1.7674558356973054E-7"/>
                  <c:y val="-5.825242718446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2880000"/>
              <a:lstStyle/>
              <a:p>
                <a:pPr>
                  <a:defRPr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Prof. Ráb</c:v>
                </c:pt>
                <c:pt idx="2">
                  <c:v>LAB - Dr. Juhás</c:v>
                </c:pt>
                <c:pt idx="3">
                  <c:v>LAB - Dr. Kaňka</c:v>
                </c:pt>
                <c:pt idx="4">
                  <c:v>LAB - Ing. Kubelka</c:v>
                </c:pt>
                <c:pt idx="5">
                  <c:v>LAB - Dr. Janda</c:v>
                </c:pt>
                <c:pt idx="6">
                  <c:v>LAB - Dr. Kovářová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Dr. Šolc</c:v>
                </c:pt>
                <c:pt idx="10">
                  <c:v>LAB - Prof. Macholán</c:v>
                </c:pt>
                <c:pt idx="11">
                  <c:v>LAB - Dr. Anger</c:v>
                </c:pt>
              </c:strCache>
            </c:strRef>
          </c:cat>
          <c:val>
            <c:numRef>
              <c:f>KONTING!$D$5:$D$17</c:f>
              <c:numCache>
                <c:formatCode>General</c:formatCode>
                <c:ptCount val="12"/>
                <c:pt idx="0">
                  <c:v>5336</c:v>
                </c:pt>
                <c:pt idx="1">
                  <c:v>7898</c:v>
                </c:pt>
                <c:pt idx="2">
                  <c:v>608</c:v>
                </c:pt>
                <c:pt idx="3">
                  <c:v>3143</c:v>
                </c:pt>
                <c:pt idx="4">
                  <c:v>3745</c:v>
                </c:pt>
                <c:pt idx="7">
                  <c:v>2339</c:v>
                </c:pt>
                <c:pt idx="8">
                  <c:v>1240</c:v>
                </c:pt>
                <c:pt idx="9">
                  <c:v>589</c:v>
                </c:pt>
                <c:pt idx="10">
                  <c:v>1249</c:v>
                </c:pt>
              </c:numCache>
            </c:numRef>
          </c:val>
        </c:ser>
        <c:ser>
          <c:idx val="3"/>
          <c:order val="3"/>
          <c:tx>
            <c:strRef>
              <c:f>KONTING!$E$3:$E$4</c:f>
              <c:strCache>
                <c:ptCount val="1"/>
                <c:pt idx="0">
                  <c:v>OP VaVPI</c:v>
                </c:pt>
              </c:strCache>
            </c:strRef>
          </c:tx>
          <c:invertIfNegative val="0"/>
          <c:dLbls>
            <c:dLbl>
              <c:idx val="2"/>
              <c:delete val="1"/>
            </c:dLbl>
            <c:dLbl>
              <c:idx val="5"/>
              <c:layout>
                <c:manualLayout>
                  <c:x val="6.7340067340067337E-3"/>
                  <c:y val="-9.0614886731391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4893378226711564E-3"/>
                  <c:y val="-8.7378640776698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2880000"/>
              <a:lstStyle/>
              <a:p>
                <a:pPr>
                  <a:defRPr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Prof. Ráb</c:v>
                </c:pt>
                <c:pt idx="2">
                  <c:v>LAB - Dr. Juhás</c:v>
                </c:pt>
                <c:pt idx="3">
                  <c:v>LAB - Dr. Kaňka</c:v>
                </c:pt>
                <c:pt idx="4">
                  <c:v>LAB - Ing. Kubelka</c:v>
                </c:pt>
                <c:pt idx="5">
                  <c:v>LAB - Dr. Janda</c:v>
                </c:pt>
                <c:pt idx="6">
                  <c:v>LAB - Dr. Kovářová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Dr. Šolc</c:v>
                </c:pt>
                <c:pt idx="10">
                  <c:v>LAB - Prof. Macholán</c:v>
                </c:pt>
                <c:pt idx="11">
                  <c:v>LAB - Dr. Anger</c:v>
                </c:pt>
              </c:strCache>
            </c:strRef>
          </c:cat>
          <c:val>
            <c:numRef>
              <c:f>KONTING!$E$5:$E$17</c:f>
              <c:numCache>
                <c:formatCode>General</c:formatCode>
                <c:ptCount val="12"/>
                <c:pt idx="2">
                  <c:v>3583</c:v>
                </c:pt>
                <c:pt idx="5">
                  <c:v>3583</c:v>
                </c:pt>
                <c:pt idx="6">
                  <c:v>3583</c:v>
                </c:pt>
              </c:numCache>
            </c:numRef>
          </c:val>
        </c:ser>
        <c:ser>
          <c:idx val="4"/>
          <c:order val="4"/>
          <c:tx>
            <c:strRef>
              <c:f>KONTING!$F$3:$F$4</c:f>
              <c:strCache>
                <c:ptCount val="1"/>
                <c:pt idx="0">
                  <c:v>OPVK</c:v>
                </c:pt>
              </c:strCache>
            </c:strRef>
          </c:tx>
          <c:invertIfNegative val="0"/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Prof. Ráb</c:v>
                </c:pt>
                <c:pt idx="2">
                  <c:v>LAB - Dr. Juhás</c:v>
                </c:pt>
                <c:pt idx="3">
                  <c:v>LAB - Dr. Kaňka</c:v>
                </c:pt>
                <c:pt idx="4">
                  <c:v>LAB - Ing. Kubelka</c:v>
                </c:pt>
                <c:pt idx="5">
                  <c:v>LAB - Dr. Janda</c:v>
                </c:pt>
                <c:pt idx="6">
                  <c:v>LAB - Dr. Kovářová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Dr. Šolc</c:v>
                </c:pt>
                <c:pt idx="10">
                  <c:v>LAB - Prof. Macholán</c:v>
                </c:pt>
                <c:pt idx="11">
                  <c:v>LAB - Dr. Anger</c:v>
                </c:pt>
              </c:strCache>
            </c:strRef>
          </c:cat>
          <c:val>
            <c:numRef>
              <c:f>KONTING!$F$5:$F$17</c:f>
              <c:numCache>
                <c:formatCode>General</c:formatCode>
                <c:ptCount val="12"/>
                <c:pt idx="0">
                  <c:v>1060</c:v>
                </c:pt>
              </c:numCache>
            </c:numRef>
          </c:val>
        </c:ser>
        <c:ser>
          <c:idx val="5"/>
          <c:order val="5"/>
          <c:tx>
            <c:strRef>
              <c:f>KONTING!$G$3:$G$4</c:f>
              <c:strCache>
                <c:ptCount val="1"/>
                <c:pt idx="0">
                  <c:v>OSTATNÍ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217211354625606E-3"/>
                  <c:y val="-0.11895948342904428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9687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2071197411003236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8029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1885362654564E-2"/>
                  <c:y val="-9.9151578943335802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7770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769456793357948E-3"/>
                  <c:y val="-3.8835004922824552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3808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4893378226711564E-3"/>
                  <c:y val="-5.1779935275080909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1502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4893378226711564E-3"/>
                  <c:y val="-5.5016181229773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2880000"/>
              <a:lstStyle/>
              <a:p>
                <a:pPr>
                  <a:defRPr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Prof. Ráb</c:v>
                </c:pt>
                <c:pt idx="2">
                  <c:v>LAB - Dr. Juhás</c:v>
                </c:pt>
                <c:pt idx="3">
                  <c:v>LAB - Dr. Kaňka</c:v>
                </c:pt>
                <c:pt idx="4">
                  <c:v>LAB - Ing. Kubelka</c:v>
                </c:pt>
                <c:pt idx="5">
                  <c:v>LAB - Dr. Janda</c:v>
                </c:pt>
                <c:pt idx="6">
                  <c:v>LAB - Dr. Kovářová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Dr. Šolc</c:v>
                </c:pt>
                <c:pt idx="10">
                  <c:v>LAB - Prof. Macholán</c:v>
                </c:pt>
                <c:pt idx="11">
                  <c:v>LAB - Dr. Anger</c:v>
                </c:pt>
              </c:strCache>
            </c:strRef>
          </c:cat>
          <c:val>
            <c:numRef>
              <c:f>KONTING!$G$5:$G$17</c:f>
              <c:numCache>
                <c:formatCode>General</c:formatCode>
                <c:ptCount val="12"/>
                <c:pt idx="0">
                  <c:v>3291</c:v>
                </c:pt>
                <c:pt idx="1">
                  <c:v>131</c:v>
                </c:pt>
                <c:pt idx="2">
                  <c:v>3579</c:v>
                </c:pt>
                <c:pt idx="3">
                  <c:v>665</c:v>
                </c:pt>
                <c:pt idx="9">
                  <c:v>913</c:v>
                </c:pt>
                <c:pt idx="11">
                  <c:v>1143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8823424"/>
        <c:axId val="79641344"/>
      </c:barChart>
      <c:catAx>
        <c:axId val="38823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79641344"/>
        <c:crosses val="autoZero"/>
        <c:auto val="1"/>
        <c:lblAlgn val="ctr"/>
        <c:lblOffset val="100"/>
        <c:noMultiLvlLbl val="0"/>
      </c:catAx>
      <c:valAx>
        <c:axId val="79641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8823424"/>
        <c:crosses val="autoZero"/>
        <c:crossBetween val="between"/>
        <c:majorUnit val="50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83378049205146365"/>
          <c:y val="0.22470707277735424"/>
          <c:w val="0.15042524296637025"/>
          <c:h val="0.480342222511675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[ROZPOČET_UZFG_2014.xlsx]KONTING!Kontingenční tabulka 11</c:name>
    <c:fmtId val="35"/>
  </c:pivotSource>
  <c:chart>
    <c:title>
      <c:tx>
        <c:rich>
          <a:bodyPr/>
          <a:lstStyle/>
          <a:p>
            <a:pPr>
              <a:defRPr/>
            </a:pPr>
            <a:r>
              <a:rPr lang="cs-CZ" baseline="0"/>
              <a:t>Předpoklad 2014 v tis. Kč</a:t>
            </a:r>
            <a:endParaRPr lang="cs-CZ"/>
          </a:p>
        </c:rich>
      </c:tx>
      <c:layout/>
      <c:overlay val="0"/>
    </c:title>
    <c:autoTitleDeleted val="0"/>
    <c:pivotFmts>
      <c:pivotFmt>
        <c:idx val="0"/>
      </c:pivotFmt>
      <c:pivotFmt>
        <c:idx val="1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</c:pivotFmt>
      <c:pivotFmt>
        <c:idx val="3"/>
      </c:pivotFmt>
      <c:pivotFmt>
        <c:idx val="4"/>
        <c:marker>
          <c:symbol val="none"/>
        </c:marker>
      </c:pivotFmt>
      <c:pivotFmt>
        <c:idx val="5"/>
      </c:pivotFmt>
      <c:pivotFmt>
        <c:idx val="6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</c:pivotFmt>
      <c:pivotFmt>
        <c:idx val="8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</c:pivotFmt>
      <c:pivotFmt>
        <c:idx val="10"/>
        <c:marker>
          <c:symbol val="none"/>
        </c:marker>
      </c:pivotFmt>
      <c:pivotFmt>
        <c:idx val="11"/>
      </c:pivotFmt>
      <c:pivotFmt>
        <c:idx val="12"/>
        <c:dLbl>
          <c:idx val="0"/>
          <c:layout>
            <c:manualLayout>
              <c:x val="4.4893378226711564E-3"/>
              <c:y val="-5.501618122977346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layout>
            <c:manualLayout>
              <c:x val="4.4893378226711564E-3"/>
              <c:y val="-5.1779935275080909E-2"/>
            </c:manualLayout>
          </c:layout>
          <c:tx>
            <c:rich>
              <a:bodyPr/>
              <a:lstStyle/>
              <a:p>
                <a:r>
                  <a:rPr lang="cs-CZ"/>
                  <a:t>903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layout>
            <c:manualLayout>
              <c:x val="-1.7674558356973054E-7"/>
              <c:y val="-5.825242718446602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layout>
            <c:manualLayout>
              <c:x val="-8.2303575971038333E-17"/>
              <c:y val="-4.8543689320388467E-2"/>
            </c:manualLayout>
          </c:layout>
          <c:tx>
            <c:rich>
              <a:bodyPr/>
              <a:lstStyle/>
              <a:p>
                <a:r>
                  <a:rPr lang="cs-CZ"/>
                  <a:t>1517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layout>
            <c:manualLayout>
              <c:x val="0"/>
              <c:y val="-7.4433656957928737E-2"/>
            </c:manualLayout>
          </c:layout>
          <c:tx>
            <c:rich>
              <a:bodyPr/>
              <a:lstStyle/>
              <a:p>
                <a:r>
                  <a:rPr lang="cs-CZ"/>
                  <a:t>2339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dLbl>
          <c:idx val="0"/>
          <c:layout>
            <c:manualLayout>
              <c:x val="4.4893378226711564E-3"/>
              <c:y val="-8.7378640776698976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dLbl>
          <c:idx val="0"/>
          <c:layout>
            <c:manualLayout>
              <c:x val="6.7340067340067337E-3"/>
              <c:y val="-9.061488673139164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dLbl>
          <c:idx val="0"/>
          <c:layout>
            <c:manualLayout>
              <c:x val="2.2444921657520083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2681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"/>
        <c:dLbl>
          <c:idx val="0"/>
          <c:layout>
            <c:manualLayout>
              <c:x val="2.244668911335537E-3"/>
              <c:y val="-3.8834951456310621E-2"/>
            </c:manualLayout>
          </c:layout>
          <c:tx>
            <c:rich>
              <a:bodyPr/>
              <a:lstStyle/>
              <a:p>
                <a:r>
                  <a:rPr lang="cs-CZ"/>
                  <a:t>2717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1"/>
        <c:dLbl>
          <c:idx val="0"/>
          <c:delete val="1"/>
        </c:dLbl>
      </c:pivotFmt>
      <c:pivotFmt>
        <c:idx val="22"/>
        <c:dLbl>
          <c:idx val="0"/>
          <c:layout>
            <c:manualLayout>
              <c:x val="4.4893378226711564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10525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"/>
        <c:dLbl>
          <c:idx val="0"/>
          <c:delete val="1"/>
        </c:dLbl>
      </c:pivotFmt>
      <c:pivotFmt>
        <c:idx val="24"/>
        <c:dLbl>
          <c:idx val="0"/>
          <c:delete val="1"/>
        </c:dLbl>
      </c:pivotFmt>
      <c:pivotFmt>
        <c:idx val="25"/>
        <c:dLbl>
          <c:idx val="0"/>
          <c:layout>
            <c:manualLayout>
              <c:x val="0"/>
              <c:y val="-4.2071197411003236E-2"/>
            </c:manualLayout>
          </c:layout>
          <c:tx>
            <c:rich>
              <a:bodyPr/>
              <a:lstStyle/>
              <a:p>
                <a:r>
                  <a:rPr lang="cs-CZ"/>
                  <a:t>6257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6"/>
        <c:dLbl>
          <c:idx val="0"/>
          <c:delete val="1"/>
        </c:dLbl>
      </c:pivotFmt>
      <c:pivotFmt>
        <c:idx val="27"/>
        <c:dLbl>
          <c:idx val="0"/>
          <c:layout>
            <c:manualLayout>
              <c:x val="4.4893378226711564E-3"/>
              <c:y val="-0.10679611650485436"/>
            </c:manualLayout>
          </c:layout>
          <c:tx>
            <c:rich>
              <a:bodyPr/>
              <a:lstStyle/>
              <a:p>
                <a:r>
                  <a:rPr lang="cs-CZ"/>
                  <a:t>21085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8"/>
        <c:dLbl>
          <c:idx val="0"/>
          <c:delete val="1"/>
        </c:dLbl>
      </c:pivotFmt>
      <c:pivotFmt>
        <c:idx val="29"/>
        <c:dLbl>
          <c:idx val="0"/>
          <c:delete val="1"/>
        </c:dLbl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3"/>
        <c:dLbl>
          <c:idx val="0"/>
          <c:delete val="1"/>
        </c:dLbl>
      </c:pivotFmt>
      <c:pivotFmt>
        <c:idx val="34"/>
        <c:dLbl>
          <c:idx val="0"/>
          <c:delete val="1"/>
        </c:dLbl>
      </c:pivotFmt>
      <c:pivotFmt>
        <c:idx val="35"/>
        <c:dLbl>
          <c:idx val="0"/>
          <c:delete val="1"/>
        </c:dLbl>
      </c:pivotFmt>
      <c:pivotFmt>
        <c:idx val="36"/>
        <c:dLbl>
          <c:idx val="0"/>
          <c:delete val="1"/>
        </c:dLbl>
      </c:pivotFmt>
      <c:pivotFmt>
        <c:idx val="37"/>
        <c:dLbl>
          <c:idx val="0"/>
          <c:layout>
            <c:manualLayout>
              <c:x val="2.2444921657520083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2681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8"/>
        <c:dLbl>
          <c:idx val="0"/>
          <c:layout>
            <c:manualLayout>
              <c:x val="0"/>
              <c:y val="-7.4433656957928737E-2"/>
            </c:manualLayout>
          </c:layout>
          <c:tx>
            <c:rich>
              <a:bodyPr/>
              <a:lstStyle/>
              <a:p>
                <a:r>
                  <a:rPr lang="cs-CZ"/>
                  <a:t>2339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9"/>
        <c:dLbl>
          <c:idx val="0"/>
          <c:layout>
            <c:manualLayout>
              <c:x val="-8.2303575971038333E-17"/>
              <c:y val="-4.8543689320388467E-2"/>
            </c:manualLayout>
          </c:layout>
          <c:tx>
            <c:rich>
              <a:bodyPr/>
              <a:lstStyle/>
              <a:p>
                <a:r>
                  <a:rPr lang="cs-CZ"/>
                  <a:t>1517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0"/>
        <c:dLbl>
          <c:idx val="0"/>
          <c:layout>
            <c:manualLayout>
              <c:x val="-1.7674558356973054E-7"/>
              <c:y val="-5.825242718446602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1"/>
        <c:dLbl>
          <c:idx val="0"/>
          <c:delete val="1"/>
        </c:dLbl>
      </c:pivotFmt>
      <c:pivotFmt>
        <c:idx val="42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3"/>
        <c:dLbl>
          <c:idx val="0"/>
          <c:delete val="1"/>
        </c:dLbl>
      </c:pivotFmt>
      <c:pivotFmt>
        <c:idx val="44"/>
        <c:dLbl>
          <c:idx val="0"/>
          <c:layout>
            <c:manualLayout>
              <c:x val="4.4893378226711564E-3"/>
              <c:y val="-8.7378640776698976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5"/>
        <c:dLbl>
          <c:idx val="0"/>
          <c:layout>
            <c:manualLayout>
              <c:x val="6.7340067340067337E-3"/>
              <c:y val="-9.061488673139164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8"/>
        <c:dLbl>
          <c:idx val="0"/>
          <c:layout>
            <c:manualLayout>
              <c:x val="4.4893378226711564E-3"/>
              <c:y val="-0.10679611650485436"/>
            </c:manualLayout>
          </c:layout>
          <c:tx>
            <c:rich>
              <a:bodyPr/>
              <a:lstStyle/>
              <a:p>
                <a:r>
                  <a:rPr lang="cs-CZ"/>
                  <a:t>21085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9"/>
        <c:dLbl>
          <c:idx val="0"/>
          <c:layout>
            <c:manualLayout>
              <c:x val="4.4893378226711564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10525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0"/>
        <c:dLbl>
          <c:idx val="0"/>
          <c:layout>
            <c:manualLayout>
              <c:x val="0"/>
              <c:y val="-4.2071197411003236E-2"/>
            </c:manualLayout>
          </c:layout>
          <c:tx>
            <c:rich>
              <a:bodyPr/>
              <a:lstStyle/>
              <a:p>
                <a:r>
                  <a:rPr lang="cs-CZ"/>
                  <a:t>6257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1"/>
        <c:dLbl>
          <c:idx val="0"/>
          <c:layout>
            <c:manualLayout>
              <c:x val="2.244668911335537E-3"/>
              <c:y val="-3.8834951456310621E-2"/>
            </c:manualLayout>
          </c:layout>
          <c:tx>
            <c:rich>
              <a:bodyPr/>
              <a:lstStyle/>
              <a:p>
                <a:r>
                  <a:rPr lang="cs-CZ"/>
                  <a:t>2717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2"/>
        <c:dLbl>
          <c:idx val="0"/>
          <c:layout>
            <c:manualLayout>
              <c:x val="4.4893378226711564E-3"/>
              <c:y val="-5.1779935275080909E-2"/>
            </c:manualLayout>
          </c:layout>
          <c:tx>
            <c:rich>
              <a:bodyPr/>
              <a:lstStyle/>
              <a:p>
                <a:r>
                  <a:rPr lang="cs-CZ"/>
                  <a:t>903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3"/>
        <c:dLbl>
          <c:idx val="0"/>
          <c:layout>
            <c:manualLayout>
              <c:x val="4.4893378226711564E-3"/>
              <c:y val="-5.501618122977346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7"/>
        <c:dLbl>
          <c:idx val="0"/>
          <c:delete val="1"/>
        </c:dLbl>
      </c:pivotFmt>
      <c:pivotFmt>
        <c:idx val="58"/>
        <c:dLbl>
          <c:idx val="0"/>
          <c:delete val="1"/>
        </c:dLbl>
      </c:pivotFmt>
      <c:pivotFmt>
        <c:idx val="59"/>
        <c:dLbl>
          <c:idx val="0"/>
          <c:delete val="1"/>
        </c:dLbl>
      </c:pivotFmt>
      <c:pivotFmt>
        <c:idx val="60"/>
        <c:dLbl>
          <c:idx val="0"/>
          <c:delete val="1"/>
        </c:dLbl>
      </c:pivotFmt>
      <c:pivotFmt>
        <c:idx val="61"/>
        <c:dLbl>
          <c:idx val="0"/>
          <c:layout>
            <c:manualLayout>
              <c:x val="2.2444921657520083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2681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2"/>
        <c:dLbl>
          <c:idx val="0"/>
          <c:layout>
            <c:manualLayout>
              <c:x val="0"/>
              <c:y val="-7.4433656957928737E-2"/>
            </c:manualLayout>
          </c:layout>
          <c:tx>
            <c:rich>
              <a:bodyPr/>
              <a:lstStyle/>
              <a:p>
                <a:r>
                  <a:rPr lang="cs-CZ"/>
                  <a:t>2339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3"/>
        <c:dLbl>
          <c:idx val="0"/>
          <c:layout>
            <c:manualLayout>
              <c:x val="-8.2303575971038333E-17"/>
              <c:y val="-4.8543689320388467E-2"/>
            </c:manualLayout>
          </c:layout>
          <c:tx>
            <c:rich>
              <a:bodyPr/>
              <a:lstStyle/>
              <a:p>
                <a:r>
                  <a:rPr lang="cs-CZ"/>
                  <a:t>1517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4"/>
        <c:dLbl>
          <c:idx val="0"/>
          <c:layout>
            <c:manualLayout>
              <c:x val="-1.7674558356973054E-7"/>
              <c:y val="-5.825242718446602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5"/>
        <c:dLbl>
          <c:idx val="0"/>
          <c:delete val="1"/>
        </c:dLbl>
      </c:pivotFmt>
      <c:pivotFmt>
        <c:idx val="66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7"/>
        <c:dLbl>
          <c:idx val="0"/>
          <c:delete val="1"/>
        </c:dLbl>
      </c:pivotFmt>
      <c:pivotFmt>
        <c:idx val="68"/>
        <c:dLbl>
          <c:idx val="0"/>
          <c:layout>
            <c:manualLayout>
              <c:x val="4.4893378226711564E-3"/>
              <c:y val="-8.7378640776698976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9"/>
        <c:dLbl>
          <c:idx val="0"/>
          <c:layout>
            <c:manualLayout>
              <c:x val="6.7340067340067337E-3"/>
              <c:y val="-9.0614886731391647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  <c:dLbl>
          <c:idx val="0"/>
          <c:spPr/>
          <c:txPr>
            <a:bodyPr rot="-2880000"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2"/>
        <c:dLbl>
          <c:idx val="0"/>
          <c:layout>
            <c:manualLayout>
              <c:x val="4.4893378226711564E-3"/>
              <c:y val="-0.10679611650485436"/>
            </c:manualLayout>
          </c:layout>
          <c:tx>
            <c:rich>
              <a:bodyPr/>
              <a:lstStyle/>
              <a:p>
                <a:r>
                  <a:rPr lang="cs-CZ"/>
                  <a:t>21085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3"/>
        <c:dLbl>
          <c:idx val="0"/>
          <c:layout>
            <c:manualLayout>
              <c:x val="4.4893378226711564E-3"/>
              <c:y val="-8.0906148867313912E-2"/>
            </c:manualLayout>
          </c:layout>
          <c:tx>
            <c:rich>
              <a:bodyPr/>
              <a:lstStyle/>
              <a:p>
                <a:r>
                  <a:rPr lang="cs-CZ"/>
                  <a:t>10525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4"/>
        <c:dLbl>
          <c:idx val="0"/>
          <c:layout>
            <c:manualLayout>
              <c:x val="0"/>
              <c:y val="-4.2071197411003236E-2"/>
            </c:manualLayout>
          </c:layout>
          <c:tx>
            <c:rich>
              <a:bodyPr/>
              <a:lstStyle/>
              <a:p>
                <a:r>
                  <a:rPr lang="cs-CZ"/>
                  <a:t>6257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5"/>
        <c:dLbl>
          <c:idx val="0"/>
          <c:layout>
            <c:manualLayout>
              <c:x val="2.244668911335537E-3"/>
              <c:y val="-3.8834951456310621E-2"/>
            </c:manualLayout>
          </c:layout>
          <c:tx>
            <c:rich>
              <a:bodyPr/>
              <a:lstStyle/>
              <a:p>
                <a:r>
                  <a:rPr lang="cs-CZ"/>
                  <a:t>2717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6"/>
        <c:dLbl>
          <c:idx val="0"/>
          <c:layout>
            <c:manualLayout>
              <c:x val="4.4893378226711564E-3"/>
              <c:y val="-5.1779935275080909E-2"/>
            </c:manualLayout>
          </c:layout>
          <c:tx>
            <c:rich>
              <a:bodyPr/>
              <a:lstStyle/>
              <a:p>
                <a:r>
                  <a:rPr lang="cs-CZ"/>
                  <a:t>903</a:t>
                </a:r>
                <a:endParaRPr lang="en-US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7"/>
        <c:dLbl>
          <c:idx val="0"/>
          <c:layout>
            <c:manualLayout>
              <c:x val="4.4893378226711564E-3"/>
              <c:y val="-5.5016181229773461E-2"/>
            </c:manualLayout>
          </c:layout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KONTING!$B$3:$B$4</c:f>
              <c:strCache>
                <c:ptCount val="1"/>
                <c:pt idx="0">
                  <c:v>7RP</c:v>
                </c:pt>
              </c:strCache>
            </c:strRef>
          </c:tx>
          <c:invertIfNegative val="0"/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Dr. Juhás</c:v>
                </c:pt>
                <c:pt idx="2">
                  <c:v>LAB - Dr. Kovářová</c:v>
                </c:pt>
                <c:pt idx="3">
                  <c:v>LAB - Dr. Janda</c:v>
                </c:pt>
                <c:pt idx="4">
                  <c:v>LAB - Prof. Ráb</c:v>
                </c:pt>
                <c:pt idx="5">
                  <c:v>LAB - Dr. Kaňka</c:v>
                </c:pt>
                <c:pt idx="6">
                  <c:v>LAB - Ing. Kubelka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Prof. Macholán</c:v>
                </c:pt>
                <c:pt idx="10">
                  <c:v>LAB - Dr. Šolc</c:v>
                </c:pt>
                <c:pt idx="11">
                  <c:v>LAB - Dr. Anger</c:v>
                </c:pt>
              </c:strCache>
            </c:strRef>
          </c:cat>
          <c:val>
            <c:numRef>
              <c:f>KONTING!$B$5:$B$17</c:f>
              <c:numCache>
                <c:formatCode>General</c:formatCode>
                <c:ptCount val="12"/>
                <c:pt idx="8">
                  <c:v>1213</c:v>
                </c:pt>
              </c:numCache>
            </c:numRef>
          </c:val>
        </c:ser>
        <c:ser>
          <c:idx val="1"/>
          <c:order val="1"/>
          <c:tx>
            <c:strRef>
              <c:f>KONTING!$C$3:$C$4</c:f>
              <c:strCache>
                <c:ptCount val="1"/>
                <c:pt idx="0">
                  <c:v>GA AV</c:v>
                </c:pt>
              </c:strCache>
            </c:strRef>
          </c:tx>
          <c:invertIfNegative val="0"/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Dr. Juhás</c:v>
                </c:pt>
                <c:pt idx="2">
                  <c:v>LAB - Dr. Kovářová</c:v>
                </c:pt>
                <c:pt idx="3">
                  <c:v>LAB - Dr. Janda</c:v>
                </c:pt>
                <c:pt idx="4">
                  <c:v>LAB - Prof. Ráb</c:v>
                </c:pt>
                <c:pt idx="5">
                  <c:v>LAB - Dr. Kaňka</c:v>
                </c:pt>
                <c:pt idx="6">
                  <c:v>LAB - Ing. Kubelka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Prof. Macholán</c:v>
                </c:pt>
                <c:pt idx="10">
                  <c:v>LAB - Dr. Šolc</c:v>
                </c:pt>
                <c:pt idx="11">
                  <c:v>LAB - Dr. Anger</c:v>
                </c:pt>
              </c:strCache>
            </c:strRef>
          </c:cat>
          <c:val>
            <c:numRef>
              <c:f>KONTING!$C$5:$C$17</c:f>
              <c:numCache>
                <c:formatCode>General</c:formatCode>
                <c:ptCount val="12"/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KONTING!$D$3:$D$4</c:f>
              <c:strCache>
                <c:ptCount val="1"/>
                <c:pt idx="0">
                  <c:v>GAČR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2.2444921657520083E-3"/>
                  <c:y val="-8.0906148867313912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2681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7.4433656957928737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2339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8.2303575971038333E-17"/>
                  <c:y val="-4.8543689320388467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1517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674558356973054E-7"/>
                  <c:y val="-5.825242718446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txPr>
              <a:bodyPr rot="-2880000"/>
              <a:lstStyle/>
              <a:p>
                <a:pPr>
                  <a:defRPr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Dr. Juhás</c:v>
                </c:pt>
                <c:pt idx="2">
                  <c:v>LAB - Dr. Kovářová</c:v>
                </c:pt>
                <c:pt idx="3">
                  <c:v>LAB - Dr. Janda</c:v>
                </c:pt>
                <c:pt idx="4">
                  <c:v>LAB - Prof. Ráb</c:v>
                </c:pt>
                <c:pt idx="5">
                  <c:v>LAB - Dr. Kaňka</c:v>
                </c:pt>
                <c:pt idx="6">
                  <c:v>LAB - Ing. Kubelka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Prof. Macholán</c:v>
                </c:pt>
                <c:pt idx="10">
                  <c:v>LAB - Dr. Šolc</c:v>
                </c:pt>
                <c:pt idx="11">
                  <c:v>LAB - Dr. Anger</c:v>
                </c:pt>
              </c:strCache>
            </c:strRef>
          </c:cat>
          <c:val>
            <c:numRef>
              <c:f>KONTING!$D$5:$D$17</c:f>
              <c:numCache>
                <c:formatCode>General</c:formatCode>
                <c:ptCount val="12"/>
                <c:pt idx="0">
                  <c:v>7899</c:v>
                </c:pt>
                <c:pt idx="1">
                  <c:v>646</c:v>
                </c:pt>
                <c:pt idx="4">
                  <c:v>6257</c:v>
                </c:pt>
                <c:pt idx="5">
                  <c:v>2319</c:v>
                </c:pt>
                <c:pt idx="6">
                  <c:v>2681</c:v>
                </c:pt>
                <c:pt idx="7">
                  <c:v>2339</c:v>
                </c:pt>
                <c:pt idx="8">
                  <c:v>304</c:v>
                </c:pt>
                <c:pt idx="9">
                  <c:v>1212</c:v>
                </c:pt>
              </c:numCache>
            </c:numRef>
          </c:val>
        </c:ser>
        <c:ser>
          <c:idx val="3"/>
          <c:order val="3"/>
          <c:tx>
            <c:strRef>
              <c:f>KONTING!$E$3:$E$4</c:f>
              <c:strCache>
                <c:ptCount val="1"/>
                <c:pt idx="0">
                  <c:v>OP VaVPI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dLbl>
              <c:idx val="2"/>
              <c:layout>
                <c:manualLayout>
                  <c:x val="4.4893378226711564E-3"/>
                  <c:y val="-8.7378640776698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340067340067337E-3"/>
                  <c:y val="-9.0614886731391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2880000"/>
              <a:lstStyle/>
              <a:p>
                <a:pPr>
                  <a:defRPr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Dr. Juhás</c:v>
                </c:pt>
                <c:pt idx="2">
                  <c:v>LAB - Dr. Kovářová</c:v>
                </c:pt>
                <c:pt idx="3">
                  <c:v>LAB - Dr. Janda</c:v>
                </c:pt>
                <c:pt idx="4">
                  <c:v>LAB - Prof. Ráb</c:v>
                </c:pt>
                <c:pt idx="5">
                  <c:v>LAB - Dr. Kaňka</c:v>
                </c:pt>
                <c:pt idx="6">
                  <c:v>LAB - Ing. Kubelka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Prof. Macholán</c:v>
                </c:pt>
                <c:pt idx="10">
                  <c:v>LAB - Dr. Šolc</c:v>
                </c:pt>
                <c:pt idx="11">
                  <c:v>LAB - Dr. Anger</c:v>
                </c:pt>
              </c:strCache>
            </c:strRef>
          </c:cat>
          <c:val>
            <c:numRef>
              <c:f>KONTING!$E$5:$E$17</c:f>
              <c:numCache>
                <c:formatCode>General</c:formatCode>
                <c:ptCount val="12"/>
                <c:pt idx="1">
                  <c:v>6300</c:v>
                </c:pt>
                <c:pt idx="2">
                  <c:v>6301</c:v>
                </c:pt>
                <c:pt idx="3">
                  <c:v>6300</c:v>
                </c:pt>
              </c:numCache>
            </c:numRef>
          </c:val>
        </c:ser>
        <c:ser>
          <c:idx val="4"/>
          <c:order val="4"/>
          <c:tx>
            <c:strRef>
              <c:f>KONTING!$F$3:$F$4</c:f>
              <c:strCache>
                <c:ptCount val="1"/>
                <c:pt idx="0">
                  <c:v>OPVK</c:v>
                </c:pt>
              </c:strCache>
            </c:strRef>
          </c:tx>
          <c:invertIfNegative val="0"/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Dr. Juhás</c:v>
                </c:pt>
                <c:pt idx="2">
                  <c:v>LAB - Dr. Kovářová</c:v>
                </c:pt>
                <c:pt idx="3">
                  <c:v>LAB - Dr. Janda</c:v>
                </c:pt>
                <c:pt idx="4">
                  <c:v>LAB - Prof. Ráb</c:v>
                </c:pt>
                <c:pt idx="5">
                  <c:v>LAB - Dr. Kaňka</c:v>
                </c:pt>
                <c:pt idx="6">
                  <c:v>LAB - Ing. Kubelka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Prof. Macholán</c:v>
                </c:pt>
                <c:pt idx="10">
                  <c:v>LAB - Dr. Šolc</c:v>
                </c:pt>
                <c:pt idx="11">
                  <c:v>LAB - Dr. Anger</c:v>
                </c:pt>
              </c:strCache>
            </c:strRef>
          </c:cat>
          <c:val>
            <c:numRef>
              <c:f>KONTING!$F$5:$F$17</c:f>
              <c:numCache>
                <c:formatCode>General</c:formatCode>
                <c:ptCount val="12"/>
                <c:pt idx="0">
                  <c:v>9536</c:v>
                </c:pt>
              </c:numCache>
            </c:numRef>
          </c:val>
        </c:ser>
        <c:ser>
          <c:idx val="5"/>
          <c:order val="5"/>
          <c:tx>
            <c:strRef>
              <c:f>KONTING!$G$3:$G$4</c:f>
              <c:strCache>
                <c:ptCount val="1"/>
                <c:pt idx="0">
                  <c:v>OSTATNÍ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893378226711564E-3"/>
                  <c:y val="-0.10679611650485436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21085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893378226711564E-3"/>
                  <c:y val="-8.0906148867313912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10525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2071197411003236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6257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44668911335537E-3"/>
                  <c:y val="-3.8834951456310621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2717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4893378226711564E-3"/>
                  <c:y val="-5.1779935275080909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903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4893378226711564E-3"/>
                  <c:y val="-5.5016181229773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2880000"/>
              <a:lstStyle/>
              <a:p>
                <a:pPr>
                  <a:defRPr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KONTING!$A$5:$A$17</c:f>
              <c:strCache>
                <c:ptCount val="12"/>
                <c:pt idx="0">
                  <c:v>LAB - Prof. Míšek</c:v>
                </c:pt>
                <c:pt idx="1">
                  <c:v>LAB - Dr. Juhás</c:v>
                </c:pt>
                <c:pt idx="2">
                  <c:v>LAB - Dr. Kovářová</c:v>
                </c:pt>
                <c:pt idx="3">
                  <c:v>LAB - Dr. Janda</c:v>
                </c:pt>
                <c:pt idx="4">
                  <c:v>LAB - Prof. Ráb</c:v>
                </c:pt>
                <c:pt idx="5">
                  <c:v>LAB - Dr. Kaňka</c:v>
                </c:pt>
                <c:pt idx="6">
                  <c:v>LAB - Ing. Kubelka</c:v>
                </c:pt>
                <c:pt idx="7">
                  <c:v>LAB - Dr. Kotlík</c:v>
                </c:pt>
                <c:pt idx="8">
                  <c:v>LAB - Dr. Šimůnek</c:v>
                </c:pt>
                <c:pt idx="9">
                  <c:v>LAB - Prof. Macholán</c:v>
                </c:pt>
                <c:pt idx="10">
                  <c:v>LAB - Dr. Šolc</c:v>
                </c:pt>
                <c:pt idx="11">
                  <c:v>LAB - Dr. Anger</c:v>
                </c:pt>
              </c:strCache>
            </c:strRef>
          </c:cat>
          <c:val>
            <c:numRef>
              <c:f>KONTING!$G$5:$G$17</c:f>
              <c:numCache>
                <c:formatCode>General</c:formatCode>
                <c:ptCount val="12"/>
                <c:pt idx="0">
                  <c:v>3650</c:v>
                </c:pt>
                <c:pt idx="1">
                  <c:v>3579</c:v>
                </c:pt>
                <c:pt idx="4">
                  <c:v>0</c:v>
                </c:pt>
                <c:pt idx="5">
                  <c:v>398</c:v>
                </c:pt>
                <c:pt idx="10">
                  <c:v>903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0721408"/>
        <c:axId val="83298560"/>
      </c:barChart>
      <c:catAx>
        <c:axId val="40721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83298560"/>
        <c:crosses val="autoZero"/>
        <c:auto val="1"/>
        <c:lblAlgn val="ctr"/>
        <c:lblOffset val="100"/>
        <c:noMultiLvlLbl val="0"/>
      </c:catAx>
      <c:valAx>
        <c:axId val="83298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0721408"/>
        <c:crosses val="autoZero"/>
        <c:crossBetween val="between"/>
        <c:majorUnit val="50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80104211169281869"/>
          <c:y val="0.22748967165210382"/>
          <c:w val="0.18005280522157402"/>
          <c:h val="0.519060876074220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70B58-6C6B-4D83-9ECF-38ADD508180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59C8D-8BF6-40CE-85A2-49062E96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7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1EFBDF-4446-46C1-8B0E-60412681BEDE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28.2.2014, Rada ÚŽFG AV ČR, </a:t>
            </a:r>
            <a:r>
              <a:rPr lang="cs-CZ" dirty="0" err="1" smtClean="0"/>
              <a:t>v.v.i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6864" cy="1793167"/>
          </a:xfrm>
        </p:spPr>
        <p:txBody>
          <a:bodyPr/>
          <a:lstStyle/>
          <a:p>
            <a:pPr marL="182880" indent="0">
              <a:buNone/>
            </a:pPr>
            <a:r>
              <a:rPr lang="cs-CZ" dirty="0" smtClean="0"/>
              <a:t>SOUHRN HOSPODAŘENÍ</a:t>
            </a:r>
            <a:br>
              <a:rPr lang="cs-CZ" dirty="0" smtClean="0"/>
            </a:br>
            <a:r>
              <a:rPr lang="cs-CZ" dirty="0" smtClean="0"/>
              <a:t>2013 </a:t>
            </a:r>
            <a:r>
              <a:rPr lang="cs-CZ" sz="2000" dirty="0" smtClean="0"/>
              <a:t>- Ing. </a:t>
            </a:r>
            <a:r>
              <a:rPr lang="cs-CZ" sz="2000" dirty="0" err="1" smtClean="0"/>
              <a:t>Kasýková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ROZPOČET NA ROK </a:t>
            </a:r>
            <a:r>
              <a:rPr lang="cs-CZ" dirty="0"/>
              <a:t>2014 </a:t>
            </a:r>
            <a:r>
              <a:rPr lang="cs-CZ" sz="2400" dirty="0" smtClean="0"/>
              <a:t>–</a:t>
            </a:r>
            <a:r>
              <a:rPr lang="cs-CZ" dirty="0" smtClean="0"/>
              <a:t> </a:t>
            </a:r>
            <a:r>
              <a:rPr lang="cs-CZ" sz="2000" dirty="0" smtClean="0"/>
              <a:t>Ing. </a:t>
            </a:r>
            <a:r>
              <a:rPr lang="cs-CZ" sz="2000" dirty="0" err="1"/>
              <a:t>Kynychová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6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2013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827584" y="1052736"/>
            <a:ext cx="7272808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	127 mil. Kč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Materiál		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19,5 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Energie			 4,5 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Opravy a údržba	     3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Cestovné			  2,5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Nákup služeb		   14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Osobní náklady		   64 mil. 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971600" y="1700808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11560" y="5661248"/>
            <a:ext cx="748883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827584" y="5769307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*Zúčtované odpisy – 13,7 mil. Kč.</a:t>
            </a:r>
          </a:p>
        </p:txBody>
      </p:sp>
    </p:spTree>
    <p:extLst>
      <p:ext uri="{BB962C8B-B14F-4D97-AF65-F5344CB8AC3E}">
        <p14:creationId xmlns:p14="http://schemas.microsoft.com/office/powerpoint/2010/main" val="14879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052736"/>
            <a:ext cx="7344816" cy="3600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		  128 mil. Kč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Dotace AV ČR		  44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GAČR		  26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ČR ostatní	    9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zahraničí	12,5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Tržby			   13 mil. 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827584" y="1628800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27584" y="4941168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HV -	ZISK 	 			0,8 mil. Kč</a:t>
            </a:r>
          </a:p>
          <a:p>
            <a:r>
              <a:rPr lang="cs-CZ" sz="3200" dirty="0" smtClean="0"/>
              <a:t>FUUP AV ČR		  	0,9 mil. Kč</a:t>
            </a:r>
          </a:p>
          <a:p>
            <a:r>
              <a:rPr lang="cs-CZ" sz="3200" dirty="0" smtClean="0"/>
              <a:t>FUUP AV ČR – DRM		0,2 mil. Kč</a:t>
            </a:r>
            <a:endParaRPr lang="cs-CZ" sz="32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4797152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2014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8964488" cy="72008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136,5 mil.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 (+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9,5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Kč)</a:t>
            </a:r>
          </a:p>
          <a:p>
            <a:pPr marL="45720" indent="0">
              <a:buNone/>
            </a:pPr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323528" y="170080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39552" y="6309320"/>
            <a:ext cx="7704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847622" y="6309320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*Odpisy k zúčtování – 14,1 mil. Kč.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01294"/>
              </p:ext>
            </p:extLst>
          </p:nvPr>
        </p:nvGraphicFramePr>
        <p:xfrm>
          <a:off x="235554" y="1838981"/>
          <a:ext cx="8640960" cy="4703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2664296"/>
                <a:gridCol w="2916324"/>
              </a:tblGrid>
              <a:tr h="484481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2013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Materiál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30,5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11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Energie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4,5 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(+ 0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Opravy a údržba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(+ 0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Cestovné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(+ 0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Nákup služeb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11,5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83465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Osobní náklady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(+ 4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7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1500" y="1052736"/>
            <a:ext cx="9072500" cy="72008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136,5 mil. Kč (+8,5 mil. Kč)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251520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6021288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5479"/>
              </p:ext>
            </p:extLst>
          </p:nvPr>
        </p:nvGraphicFramePr>
        <p:xfrm>
          <a:off x="143508" y="1715314"/>
          <a:ext cx="8640960" cy="4298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2700300"/>
                <a:gridCol w="2880320"/>
              </a:tblGrid>
              <a:tr h="489550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2013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AV ČR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41,5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(- 2,5 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GAČR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  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(- 2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ČR ostatní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(+ 9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zahraničí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(+ 7,4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Tržby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11,5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(- 1,5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3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DOTACE AV ČR 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7781676"/>
              </p:ext>
            </p:extLst>
          </p:nvPr>
        </p:nvGraphicFramePr>
        <p:xfrm>
          <a:off x="395536" y="1124744"/>
          <a:ext cx="7920880" cy="465368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01709"/>
                <a:gridCol w="1725340"/>
                <a:gridCol w="1725340"/>
                <a:gridCol w="1568491"/>
              </a:tblGrid>
              <a:tr h="569061">
                <a:tc>
                  <a:txBody>
                    <a:bodyPr/>
                    <a:lstStyle/>
                    <a:p>
                      <a:r>
                        <a:rPr lang="cs-CZ" sz="2400" baseline="0" dirty="0" smtClean="0"/>
                        <a:t>v </a:t>
                      </a:r>
                      <a:r>
                        <a:rPr lang="cs-CZ" sz="2400" dirty="0" smtClean="0"/>
                        <a:t>tis. Kč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2013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2014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Rozdíl</a:t>
                      </a:r>
                      <a:endParaRPr lang="cs-CZ" sz="2400" dirty="0"/>
                    </a:p>
                  </a:txBody>
                  <a:tcPr/>
                </a:tc>
              </a:tr>
              <a:tr h="1403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Institucionální podpora – výzkumný záměr</a:t>
                      </a:r>
                    </a:p>
                    <a:p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40 312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40 359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+ 47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 gridSpan="4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na činnost: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Běžná údržba, nájem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1009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1030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+ 21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CELKEM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r>
                        <a:rPr lang="cs-CZ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321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r>
                        <a:rPr lang="cs-CZ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389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+ 68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 - DRM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4 420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4 842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+ 422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5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Granty dle laboratoří </a:t>
            </a:r>
            <a:endParaRPr lang="cs-CZ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4572000" y="1052736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60326096"/>
              </p:ext>
            </p:extLst>
          </p:nvPr>
        </p:nvGraphicFramePr>
        <p:xfrm>
          <a:off x="-180528" y="908720"/>
          <a:ext cx="48245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82111" y="5361197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49,2 mil. 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48064" y="537321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61,8 mil. 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Zástupný symbol pro obsah 1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5671071"/>
              </p:ext>
            </p:extLst>
          </p:nvPr>
        </p:nvGraphicFramePr>
        <p:xfrm>
          <a:off x="4446240" y="908720"/>
          <a:ext cx="4878288" cy="3906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11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01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PLÁN INVESTIC 2014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83568" y="897895"/>
            <a:ext cx="8460432" cy="5976664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 ČR - DRM	 2014			4,8 mil. Kč </a:t>
            </a:r>
            <a:r>
              <a:rPr lang="cs-CZ" sz="4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(-2,2 mil. Kč)</a:t>
            </a:r>
          </a:p>
          <a:p>
            <a:pPr marL="45720" indent="0">
              <a:buNone/>
            </a:pPr>
            <a:r>
              <a:rPr lang="cs-CZ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FUUP DRM 2013		0,2 mil. Kč</a:t>
            </a: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Zůstává k využití		2,8 mil. Kč</a:t>
            </a:r>
            <a:endParaRPr lang="cs-CZ" sz="45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 investic celkem 	104 mil. Kč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5310"/>
              </p:ext>
            </p:extLst>
          </p:nvPr>
        </p:nvGraphicFramePr>
        <p:xfrm>
          <a:off x="287524" y="2412027"/>
          <a:ext cx="8136904" cy="345638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00300"/>
                <a:gridCol w="2485070"/>
                <a:gridCol w="2951534"/>
              </a:tblGrid>
              <a:tr h="504056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Přístroje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Stavby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3968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 ČR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10,8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3,4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GAČR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0,5 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OPVK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1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 </a:t>
                      </a:r>
                      <a:r>
                        <a:rPr lang="cs-CZ" sz="28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VaVPI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13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70,8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 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vlastní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 mil. Kč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 flipH="1">
            <a:off x="4788024" y="1268760"/>
            <a:ext cx="36724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4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128792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Děkujeme za pozornost.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553424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3701</TotalTime>
  <Words>366</Words>
  <Application>Microsoft Office PowerPoint</Application>
  <PresentationFormat>Předvádění na obrazovce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SOUHRN HOSPODAŘENÍ 2013 - Ing. Kasýková  ROZPOČET NA ROK 2014 – Ing. Kynychová </vt:lpstr>
      <vt:lpstr>SKUTEČNOST 2013</vt:lpstr>
      <vt:lpstr>SKUTEČNOST 2013</vt:lpstr>
      <vt:lpstr>ROZPOČET -  2014</vt:lpstr>
      <vt:lpstr>ROZPOČET -  2014</vt:lpstr>
      <vt:lpstr>DOTACE AV ČR </vt:lpstr>
      <vt:lpstr>Granty dle laboratoří </vt:lpstr>
      <vt:lpstr>PLÁN INVESTIC 2014</vt:lpstr>
      <vt:lpstr>Děkujeme za pozornost.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ÚŽFG PRO ROK 2014</dc:title>
  <dc:creator>Ing. Zdenka Kynychová</dc:creator>
  <cp:lastModifiedBy>Ing. Zdenka Kynychová</cp:lastModifiedBy>
  <cp:revision>92</cp:revision>
  <cp:lastPrinted>2014-02-27T13:00:07Z</cp:lastPrinted>
  <dcterms:created xsi:type="dcterms:W3CDTF">2014-02-20T20:45:02Z</dcterms:created>
  <dcterms:modified xsi:type="dcterms:W3CDTF">2014-02-27T13:55:50Z</dcterms:modified>
</cp:coreProperties>
</file>