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9" r:id="rId4"/>
    <p:sldId id="276" r:id="rId5"/>
    <p:sldId id="283" r:id="rId6"/>
    <p:sldId id="270" r:id="rId7"/>
    <p:sldId id="279" r:id="rId8"/>
    <p:sldId id="280" r:id="rId9"/>
    <p:sldId id="281" r:id="rId10"/>
    <p:sldId id="277" r:id="rId11"/>
    <p:sldId id="286" r:id="rId12"/>
    <p:sldId id="262" r:id="rId13"/>
    <p:sldId id="284" r:id="rId14"/>
    <p:sldId id="265" r:id="rId15"/>
    <p:sldId id="266" r:id="rId16"/>
    <p:sldId id="288" r:id="rId1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727" autoAdjust="0"/>
  </p:normalViewPr>
  <p:slideViewPr>
    <p:cSldViewPr>
      <p:cViewPr varScale="1">
        <p:scale>
          <a:sx n="64" d="100"/>
          <a:sy n="64" d="100"/>
        </p:scale>
        <p:origin x="1373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List_aplikace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cap="all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cs-CZ" sz="1800" b="1" i="0" baseline="0" dirty="0" smtClean="0">
                <a:effectLst/>
              </a:rPr>
              <a:t>Celkové výnosy 2020 dle zdrojů bez SF a odpisů</a:t>
            </a:r>
            <a:endParaRPr lang="cs-CZ" dirty="0" smtClean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600" b="1" i="0" u="none" strike="noStrike" kern="1200" cap="all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6488-4AD8-914E-375016D1FF7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6488-4AD8-914E-375016D1FF7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6488-4AD8-914E-375016D1FF7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6488-4AD8-914E-375016D1FF7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6488-4AD8-914E-375016D1FF7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6488-4AD8-914E-375016D1FF7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6488-4AD8-914E-375016D1FF7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6488-4AD8-914E-375016D1FF7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6488-4AD8-914E-375016D1FF7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3-6488-4AD8-914E-375016D1FF7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6488-4AD8-914E-375016D1FF7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6488-4AD8-914E-375016D1FF7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6488-4AD8-914E-375016D1FF71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6488-4AD8-914E-375016D1FF71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6488-4AD8-914E-375016D1FF71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6488-4AD8-914E-375016D1FF71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6488-4AD8-914E-375016D1FF71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6488-4AD8-914E-375016D1FF71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1-6488-4AD8-914E-375016D1FF71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3-6488-4AD8-914E-375016D1FF71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List1!$B$5:$K$5</c:f>
              <c:strCache>
                <c:ptCount val="10"/>
                <c:pt idx="0">
                  <c:v>DOTACE AV ČR</c:v>
                </c:pt>
                <c:pt idx="1">
                  <c:v>DOTACE GA ČR</c:v>
                </c:pt>
                <c:pt idx="3">
                  <c:v>DOTACE ČR ostatní resorty</c:v>
                </c:pt>
                <c:pt idx="6">
                  <c:v>DOTACE EU, zahraniční</c:v>
                </c:pt>
                <c:pt idx="9">
                  <c:v>TRŽBY</c:v>
                </c:pt>
              </c:strCache>
            </c:strRef>
          </c:cat>
          <c:val>
            <c:numRef>
              <c:f>List1!$B$6:$K$6</c:f>
              <c:numCache>
                <c:formatCode>General</c:formatCode>
                <c:ptCount val="10"/>
                <c:pt idx="0">
                  <c:v>58000</c:v>
                </c:pt>
                <c:pt idx="1">
                  <c:v>35000</c:v>
                </c:pt>
                <c:pt idx="3">
                  <c:v>39000</c:v>
                </c:pt>
                <c:pt idx="6">
                  <c:v>27000</c:v>
                </c:pt>
                <c:pt idx="9">
                  <c:v>19000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6488-4AD8-914E-375016D1FF71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Struktura investičních</a:t>
            </a:r>
            <a:r>
              <a:rPr lang="cs-CZ" baseline="0"/>
              <a:t> zdrojů 2020</a:t>
            </a:r>
            <a:endParaRPr lang="cs-CZ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9B2E-4360-B8DE-FB245BBB02C9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9B2E-4360-B8DE-FB245BBB02C9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9B2E-4360-B8DE-FB245BBB02C9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9B2E-4360-B8DE-FB245BBB02C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9B2E-4360-B8DE-FB245BBB02C9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9B2E-4360-B8DE-FB245BBB02C9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9B2E-4360-B8DE-FB245BBB02C9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9B2E-4360-B8DE-FB245BBB02C9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Investice_2020!$A$5:$D$5</c:f>
              <c:strCache>
                <c:ptCount val="4"/>
                <c:pt idx="0">
                  <c:v>FI vlastní</c:v>
                </c:pt>
                <c:pt idx="1">
                  <c:v>Dotace FRM</c:v>
                </c:pt>
                <c:pt idx="2">
                  <c:v>Příspěvek AV</c:v>
                </c:pt>
                <c:pt idx="3">
                  <c:v>Ost. Granty</c:v>
                </c:pt>
              </c:strCache>
            </c:strRef>
          </c:cat>
          <c:val>
            <c:numRef>
              <c:f>Investice_2020!$A$6:$D$6</c:f>
              <c:numCache>
                <c:formatCode>General</c:formatCode>
                <c:ptCount val="4"/>
                <c:pt idx="0">
                  <c:v>12825</c:v>
                </c:pt>
                <c:pt idx="1">
                  <c:v>4768</c:v>
                </c:pt>
                <c:pt idx="2">
                  <c:v>25635</c:v>
                </c:pt>
                <c:pt idx="3">
                  <c:v>7332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B2E-4360-B8DE-FB245BBB02C9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E170B58-6C6B-4D83-9ECF-38ADD508180D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8D59C8D-8BF6-40CE-85A2-49062E96E7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274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B7E0D-E42C-4FAC-9010-31904249C396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D54F4-DC40-4F39-A9C3-F343D2F9A0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354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D54F4-DC40-4F39-A9C3-F343D2F9A080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697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22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297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719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2016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6456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2917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313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121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057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14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932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06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99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23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514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521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08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01EFBDF-4446-46C1-8B0E-60412681BEDE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30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776864" cy="3456384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b="1" dirty="0" smtClean="0"/>
              <a:t>HOSPODAŘENÍ roku 2020</a:t>
            </a:r>
            <a:br>
              <a:rPr lang="cs-CZ" sz="3600" b="1" dirty="0" smtClean="0"/>
            </a:br>
            <a:r>
              <a:rPr lang="cs-CZ" sz="3600" b="1" dirty="0" smtClean="0"/>
              <a:t>Návrh rozpočtu roku 2021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/>
              <a:t>25. 3. 2021, Rada ÚŽFG AV ČR,  v. v. i.</a:t>
            </a:r>
          </a:p>
          <a:p>
            <a:r>
              <a:rPr lang="cs-CZ" b="1" dirty="0" smtClean="0"/>
              <a:t>Bc. Ilona Zejdová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7268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2852936"/>
            <a:ext cx="6984776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/>
              <a:t>ROZPOČET 2021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606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959265"/>
          </a:xfrm>
        </p:spPr>
        <p:txBody>
          <a:bodyPr/>
          <a:lstStyle/>
          <a:p>
            <a:pPr marL="0" indent="0" algn="l">
              <a:buNone/>
            </a:pPr>
            <a:r>
              <a:rPr lang="cs-CZ" dirty="0" smtClean="0"/>
              <a:t>ROZPOČET -  </a:t>
            </a:r>
            <a:r>
              <a:rPr lang="cs-CZ" dirty="0" smtClean="0"/>
              <a:t>2021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720078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CELKOVÉ NÁKLADY </a:t>
            </a:r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229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</a:t>
            </a:r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Kč (+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Kč)</a:t>
            </a:r>
          </a:p>
          <a:p>
            <a:pPr marL="45720" indent="0">
              <a:buNone/>
            </a:pPr>
            <a:endParaRPr lang="cs-CZ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323528" y="1700808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539552" y="6309320"/>
            <a:ext cx="77048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611560" y="6341258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*Odpisy k zúčtování – </a:t>
            </a:r>
            <a:r>
              <a:rPr lang="cs-CZ" sz="2000" dirty="0" smtClean="0"/>
              <a:t>24 </a:t>
            </a:r>
            <a:r>
              <a:rPr lang="cs-CZ" sz="2000" dirty="0" smtClean="0"/>
              <a:t>mil. </a:t>
            </a:r>
            <a:r>
              <a:rPr lang="cs-CZ" sz="2000" dirty="0" smtClean="0"/>
              <a:t>Kč</a:t>
            </a:r>
            <a:endParaRPr lang="cs-CZ" sz="2000" dirty="0" smtClean="0"/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801157"/>
              </p:ext>
            </p:extLst>
          </p:nvPr>
        </p:nvGraphicFramePr>
        <p:xfrm>
          <a:off x="235554" y="1196750"/>
          <a:ext cx="8640960" cy="5123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8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6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6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4705">
                <a:tc>
                  <a:txBody>
                    <a:bodyPr/>
                    <a:lstStyle/>
                    <a:p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Oproti r. </a:t>
                      </a:r>
                      <a:r>
                        <a:rPr lang="cs-CZ" sz="28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2020</a:t>
                      </a:r>
                      <a:endParaRPr lang="cs-CZ" sz="280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307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Materiál</a:t>
                      </a:r>
                      <a:endParaRPr lang="cs-CZ" sz="240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38 </a:t>
                      </a:r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</a:t>
                      </a:r>
                      <a:endParaRPr lang="cs-CZ" sz="240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</a:t>
                      </a:r>
                      <a:r>
                        <a:rPr lang="cs-CZ" sz="24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sz="24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Kč)</a:t>
                      </a:r>
                      <a:endParaRPr lang="cs-CZ" sz="240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307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Energie</a:t>
                      </a:r>
                      <a:endParaRPr lang="cs-CZ" sz="240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4,9 </a:t>
                      </a:r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</a:t>
                      </a:r>
                      <a:r>
                        <a:rPr lang="cs-CZ" sz="24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Kč</a:t>
                      </a:r>
                      <a:endParaRPr lang="cs-CZ" sz="240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 </a:t>
                      </a:r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0,9</a:t>
                      </a:r>
                      <a:r>
                        <a:rPr lang="cs-CZ" sz="24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sz="24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Kč)</a:t>
                      </a:r>
                      <a:endParaRPr lang="cs-CZ" sz="240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307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Opravy a údržba</a:t>
                      </a:r>
                      <a:endParaRPr lang="cs-CZ" sz="240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5,7 </a:t>
                      </a:r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</a:t>
                      </a:r>
                      <a:endParaRPr lang="cs-CZ" sz="240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 </a:t>
                      </a:r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0,7 </a:t>
                      </a:r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Kč)</a:t>
                      </a:r>
                      <a:endParaRPr lang="cs-CZ" sz="240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307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Cestovné</a:t>
                      </a:r>
                      <a:endParaRPr lang="cs-CZ" sz="240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3,6 mil. Kč</a:t>
                      </a:r>
                      <a:endParaRPr lang="cs-CZ" sz="240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 </a:t>
                      </a:r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</a:t>
                      </a:r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Kč)</a:t>
                      </a:r>
                      <a:endParaRPr lang="cs-CZ" sz="240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307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Nákup služeb</a:t>
                      </a:r>
                      <a:endParaRPr lang="cs-CZ" sz="240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 </a:t>
                      </a:r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</a:t>
                      </a:r>
                      <a:endParaRPr lang="cs-CZ" sz="240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</a:t>
                      </a:r>
                      <a:r>
                        <a:rPr lang="cs-CZ" sz="24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sz="24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0,8</a:t>
                      </a:r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Kč)</a:t>
                      </a:r>
                      <a:endParaRPr lang="cs-CZ" sz="240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26805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Osobní náklady</a:t>
                      </a:r>
                      <a:endParaRPr lang="cs-CZ" sz="240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130 </a:t>
                      </a:r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</a:t>
                      </a:r>
                      <a:endParaRPr lang="cs-CZ" sz="240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 </a:t>
                      </a:r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16,2</a:t>
                      </a:r>
                      <a:r>
                        <a:rPr lang="cs-CZ" sz="24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Kč)</a:t>
                      </a:r>
                    </a:p>
                    <a:p>
                      <a:endParaRPr lang="cs-CZ" sz="240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08" y="620688"/>
            <a:ext cx="9000492" cy="444327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cs-CZ" dirty="0" smtClean="0"/>
              <a:t>ROZPOČET -  2021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065015"/>
            <a:ext cx="9072500" cy="72008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CELKOVÉ VÝNOSY</a:t>
            </a:r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229 mil. Kč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(+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Kč)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251520" y="1628800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Nadpis 1"/>
          <p:cNvSpPr txBox="1">
            <a:spLocks/>
          </p:cNvSpPr>
          <p:nvPr/>
        </p:nvSpPr>
        <p:spPr>
          <a:xfrm>
            <a:off x="611560" y="4797152"/>
            <a:ext cx="8064896" cy="165618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251520" y="6021288"/>
            <a:ext cx="842493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386266"/>
              </p:ext>
            </p:extLst>
          </p:nvPr>
        </p:nvGraphicFramePr>
        <p:xfrm>
          <a:off x="143508" y="1728209"/>
          <a:ext cx="8640960" cy="52889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0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3253">
                <a:tc>
                  <a:txBody>
                    <a:bodyPr/>
                    <a:lstStyle/>
                    <a:p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Oproti r. 2020</a:t>
                      </a:r>
                      <a:endParaRPr lang="cs-CZ" sz="280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20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Dotace AV ČR</a:t>
                      </a:r>
                      <a:endParaRPr lang="cs-CZ" sz="280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67 mil. Kč</a:t>
                      </a:r>
                      <a:endParaRPr lang="cs-CZ" sz="280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(+  </a:t>
                      </a:r>
                      <a:r>
                        <a:rPr lang="cs-CZ" sz="2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 </a:t>
                      </a:r>
                      <a:r>
                        <a:rPr lang="cs-CZ" sz="2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Kč)</a:t>
                      </a:r>
                      <a:endParaRPr lang="cs-CZ" sz="280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20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Dotace GAČR</a:t>
                      </a:r>
                      <a:endParaRPr lang="cs-CZ" sz="280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47 mil.</a:t>
                      </a:r>
                      <a:r>
                        <a:rPr lang="cs-CZ" sz="28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Kč</a:t>
                      </a:r>
                      <a:endParaRPr lang="cs-CZ" sz="280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(+</a:t>
                      </a:r>
                      <a:r>
                        <a:rPr lang="cs-CZ" sz="28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12 mil. Kč)</a:t>
                      </a:r>
                      <a:endParaRPr lang="cs-CZ" sz="280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20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Dotace ČR ostatní</a:t>
                      </a:r>
                      <a:endParaRPr lang="cs-CZ" sz="280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 mil. Kč</a:t>
                      </a:r>
                      <a:endParaRPr lang="cs-CZ" sz="280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cs-CZ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(-  </a:t>
                      </a:r>
                      <a:r>
                        <a:rPr lang="cs-CZ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r>
                        <a:rPr lang="cs-CZ" sz="28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Kč)</a:t>
                      </a:r>
                      <a:endParaRPr lang="cs-CZ" sz="2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7697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Dotace zahraničí, OP</a:t>
                      </a:r>
                      <a:r>
                        <a:rPr lang="cs-CZ" sz="28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EU</a:t>
                      </a:r>
                      <a:endParaRPr lang="cs-CZ" sz="280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 mil. Kč</a:t>
                      </a:r>
                      <a:endParaRPr lang="cs-CZ" sz="280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cs-CZ" sz="2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cs-CZ" sz="2800" b="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+ 2 </a:t>
                      </a:r>
                      <a:r>
                        <a:rPr lang="cs-CZ" sz="2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Kč)</a:t>
                      </a:r>
                      <a:endParaRPr lang="cs-CZ" sz="2800" b="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658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Tržby</a:t>
                      </a:r>
                    </a:p>
                    <a:p>
                      <a:endParaRPr lang="cs-CZ" sz="280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cs-CZ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Odpisy</a:t>
                      </a: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24 mil. Kč (+ </a:t>
                      </a: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</a:t>
                      </a:r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Kč)</a:t>
                      </a:r>
                    </a:p>
                    <a:p>
                      <a:r>
                        <a:rPr lang="cs-CZ" sz="14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FÚUP  4,5 mil. Kč</a:t>
                      </a:r>
                    </a:p>
                    <a:p>
                      <a:endParaRPr lang="cs-CZ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 mil. Kč</a:t>
                      </a:r>
                      <a:endParaRPr lang="cs-CZ" sz="2800" dirty="0">
                        <a:solidFill>
                          <a:schemeClr val="bg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(+</a:t>
                      </a:r>
                      <a:r>
                        <a:rPr lang="cs-CZ" sz="28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sz="28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</a:t>
                      </a:r>
                      <a:r>
                        <a:rPr lang="cs-CZ" sz="28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31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700808"/>
            <a:ext cx="6154713" cy="410445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5164122" cy="576064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DOTACE AV ČR</a:t>
            </a:r>
            <a:endParaRPr lang="cs-CZ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449217"/>
              </p:ext>
            </p:extLst>
          </p:nvPr>
        </p:nvGraphicFramePr>
        <p:xfrm>
          <a:off x="323528" y="908720"/>
          <a:ext cx="8496944" cy="5750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4010">
                  <a:extLst>
                    <a:ext uri="{9D8B030D-6E8A-4147-A177-3AD203B41FA5}">
                      <a16:colId xmlns:a16="http://schemas.microsoft.com/office/drawing/2014/main" val="3095755992"/>
                    </a:ext>
                  </a:extLst>
                </a:gridCol>
                <a:gridCol w="1688701">
                  <a:extLst>
                    <a:ext uri="{9D8B030D-6E8A-4147-A177-3AD203B41FA5}">
                      <a16:colId xmlns:a16="http://schemas.microsoft.com/office/drawing/2014/main" val="1140871211"/>
                    </a:ext>
                  </a:extLst>
                </a:gridCol>
                <a:gridCol w="1799143">
                  <a:extLst>
                    <a:ext uri="{9D8B030D-6E8A-4147-A177-3AD203B41FA5}">
                      <a16:colId xmlns:a16="http://schemas.microsoft.com/office/drawing/2014/main" val="1754431206"/>
                    </a:ext>
                  </a:extLst>
                </a:gridCol>
                <a:gridCol w="1995090">
                  <a:extLst>
                    <a:ext uri="{9D8B030D-6E8A-4147-A177-3AD203B41FA5}">
                      <a16:colId xmlns:a16="http://schemas.microsoft.com/office/drawing/2014/main" val="3584444153"/>
                    </a:ext>
                  </a:extLst>
                </a:gridCol>
              </a:tblGrid>
              <a:tr h="33168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Zdroje - výnosy v tis. </a:t>
                      </a:r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Kč      Rozpočet 2021                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Rozpočet 2020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Rozdíl k 2020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057798"/>
                  </a:ext>
                </a:extLst>
              </a:tr>
              <a:tr h="33168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Podpora VO (PVO)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63 148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50 416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12732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626809"/>
                  </a:ext>
                </a:extLst>
              </a:tr>
              <a:tr h="43494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Dotace na činnost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3 371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7 885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-4514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10322"/>
                  </a:ext>
                </a:extLst>
              </a:tr>
              <a:tr h="53522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 - Neon-</a:t>
                      </a:r>
                      <a:r>
                        <a:rPr lang="cs-CZ" sz="1800" b="1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projekty OPVVV </a:t>
                      </a:r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kofinancování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1 694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-1694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107625"/>
                  </a:ext>
                </a:extLst>
              </a:tr>
              <a:tr h="53522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 - Podpora činnosti pracovišť 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400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147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253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708124"/>
                  </a:ext>
                </a:extLst>
              </a:tr>
              <a:tr h="33168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 - FWJEP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1 050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1 050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748450"/>
                  </a:ext>
                </a:extLst>
              </a:tr>
              <a:tr h="33168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 - PPLZ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1 775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2 580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-805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014036"/>
                  </a:ext>
                </a:extLst>
              </a:tr>
              <a:tr h="64830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 - Podpora na stabilizaci kmen. zaměstnanců</a:t>
                      </a:r>
                      <a:endParaRPr lang="pl-PL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1 384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-1384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030772"/>
                  </a:ext>
                </a:extLst>
              </a:tr>
              <a:tr h="53522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 - Stavební akce </a:t>
                      </a:r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– ne investice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456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-456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039887"/>
                  </a:ext>
                </a:extLst>
              </a:tr>
              <a:tr h="33895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 - </a:t>
                      </a:r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AV21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546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574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-28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862225"/>
                  </a:ext>
                </a:extLst>
              </a:tr>
              <a:tr h="33895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FÚUP</a:t>
                      </a:r>
                      <a:endParaRPr lang="cs-CZ" sz="1800" b="1" u="non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370</a:t>
                      </a:r>
                      <a:endParaRPr lang="cs-CZ" sz="1800" b="1" u="non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cs-CZ" sz="1800" b="1" u="non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370</a:t>
                      </a:r>
                      <a:endParaRPr lang="cs-CZ" sz="1800" b="1" u="none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642180"/>
                  </a:ext>
                </a:extLst>
              </a:tr>
              <a:tr h="33168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Celkem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66 889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58 301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8218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804435"/>
                  </a:ext>
                </a:extLst>
              </a:tr>
              <a:tr h="331686">
                <a:tc>
                  <a:txBody>
                    <a:bodyPr/>
                    <a:lstStyle/>
                    <a:p>
                      <a:pPr algn="l" fontAlgn="b"/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098655"/>
                  </a:ext>
                </a:extLst>
              </a:tr>
              <a:tr h="33168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INVESTICE </a:t>
                      </a:r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 DRM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4 768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4 768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cs-CZ" sz="18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7256" marR="7256" marT="7256" marB="0" anchor="b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486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73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01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PLÁN INVESTIC 2021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700807"/>
            <a:ext cx="8568951" cy="4896545"/>
          </a:xfrm>
        </p:spPr>
        <p:txBody>
          <a:bodyPr>
            <a:normAutofit fontScale="40000" lnSpcReduction="20000"/>
          </a:bodyPr>
          <a:lstStyle/>
          <a:p>
            <a:pPr marL="45720" indent="0">
              <a:buNone/>
            </a:pPr>
            <a:r>
              <a:rPr lang="cs-CZ" sz="5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 ČR - DRM	 2021			4,7 mil. Kč </a:t>
            </a:r>
            <a:endParaRPr lang="cs-CZ" sz="59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cs-CZ" sz="4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marL="45720" indent="0">
              <a:buNone/>
            </a:pPr>
            <a:r>
              <a:rPr lang="cs-CZ" sz="4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cs-CZ" sz="4500" u="sng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cs-CZ" sz="7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Plán investic celkem 	25 mil. Kč	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636410"/>
              </p:ext>
            </p:extLst>
          </p:nvPr>
        </p:nvGraphicFramePr>
        <p:xfrm>
          <a:off x="395537" y="2420888"/>
          <a:ext cx="8568950" cy="230425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843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7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8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Přístroje, NHM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Stavby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968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AV ČR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 mil. Kč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5  mil. Kč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OP VVV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mil. Kč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 mil. Kč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 </a:t>
                      </a:r>
                      <a:r>
                        <a:rPr lang="cs-CZ" sz="2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vlastní</a:t>
                      </a:r>
                      <a:endParaRPr lang="cs-CZ" sz="28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</a:t>
                      </a:r>
                      <a:endParaRPr lang="cs-CZ" sz="28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mil. Kč</a:t>
                      </a:r>
                    </a:p>
                  </a:txBody>
                  <a:tcPr>
                    <a:solidFill>
                      <a:schemeClr val="bg2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43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128792" cy="576064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757581"/>
              </p:ext>
            </p:extLst>
          </p:nvPr>
        </p:nvGraphicFramePr>
        <p:xfrm>
          <a:off x="539552" y="418276"/>
          <a:ext cx="8208913" cy="6284691"/>
        </p:xfrm>
        <a:graphic>
          <a:graphicData uri="http://schemas.openxmlformats.org/drawingml/2006/table">
            <a:tbl>
              <a:tblPr/>
              <a:tblGrid>
                <a:gridCol w="502427">
                  <a:extLst>
                    <a:ext uri="{9D8B030D-6E8A-4147-A177-3AD203B41FA5}">
                      <a16:colId xmlns:a16="http://schemas.microsoft.com/office/drawing/2014/main" val="2876175213"/>
                    </a:ext>
                  </a:extLst>
                </a:gridCol>
                <a:gridCol w="502427">
                  <a:extLst>
                    <a:ext uri="{9D8B030D-6E8A-4147-A177-3AD203B41FA5}">
                      <a16:colId xmlns:a16="http://schemas.microsoft.com/office/drawing/2014/main" val="4223843271"/>
                    </a:ext>
                  </a:extLst>
                </a:gridCol>
                <a:gridCol w="1460176">
                  <a:extLst>
                    <a:ext uri="{9D8B030D-6E8A-4147-A177-3AD203B41FA5}">
                      <a16:colId xmlns:a16="http://schemas.microsoft.com/office/drawing/2014/main" val="2417658933"/>
                    </a:ext>
                  </a:extLst>
                </a:gridCol>
                <a:gridCol w="628033">
                  <a:extLst>
                    <a:ext uri="{9D8B030D-6E8A-4147-A177-3AD203B41FA5}">
                      <a16:colId xmlns:a16="http://schemas.microsoft.com/office/drawing/2014/main" val="153184622"/>
                    </a:ext>
                  </a:extLst>
                </a:gridCol>
                <a:gridCol w="2185031">
                  <a:extLst>
                    <a:ext uri="{9D8B030D-6E8A-4147-A177-3AD203B41FA5}">
                      <a16:colId xmlns:a16="http://schemas.microsoft.com/office/drawing/2014/main" val="1058932850"/>
                    </a:ext>
                  </a:extLst>
                </a:gridCol>
                <a:gridCol w="2930819">
                  <a:extLst>
                    <a:ext uri="{9D8B030D-6E8A-4147-A177-3AD203B41FA5}">
                      <a16:colId xmlns:a16="http://schemas.microsoft.com/office/drawing/2014/main" val="1930395264"/>
                    </a:ext>
                  </a:extLst>
                </a:gridCol>
              </a:tblGrid>
              <a:tr h="380143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Rozpočet sociálního fondu pro rok 2021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000334"/>
                  </a:ext>
                </a:extLst>
              </a:tr>
              <a:tr h="182709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3325623"/>
                  </a:ext>
                </a:extLst>
              </a:tr>
              <a:tr h="182709">
                <a:tc gridSpan="3"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Stav sociálního fondu z roku 2020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                                               3 693 118,29 Kč 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8939421"/>
                  </a:ext>
                </a:extLst>
              </a:tr>
              <a:tr h="182709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Z toho: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1355332"/>
                  </a:ext>
                </a:extLst>
              </a:tr>
              <a:tr h="182709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Na bankovním účtu sociálního fondu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                                               3 655 423,45 Kč 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1712401"/>
                  </a:ext>
                </a:extLst>
              </a:tr>
              <a:tr h="182709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Pohledávky - nesplacené půjčky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37 725,00 Kč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850794"/>
                  </a:ext>
                </a:extLst>
              </a:tr>
              <a:tr h="182709"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1038371"/>
                  </a:ext>
                </a:extLst>
              </a:tr>
              <a:tr h="182709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024395"/>
                  </a:ext>
                </a:extLst>
              </a:tr>
              <a:tr h="18270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Předpokládané zdroje 2021: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Předpokládané čerpání 2021: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782772"/>
                  </a:ext>
                </a:extLst>
              </a:tr>
              <a:tr h="333577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Příděl 2% z mezd: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 868 000,00 Kč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dary OO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                                                    70 000,00 Kč 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3629052"/>
                  </a:ext>
                </a:extLst>
              </a:tr>
              <a:tr h="182709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dary jubilea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                                                    80 000,00 Kč 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4217785"/>
                  </a:ext>
                </a:extLst>
              </a:tr>
              <a:tr h="182709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půjčky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                                                  200 000,00 Kč 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6900231"/>
                  </a:ext>
                </a:extLst>
              </a:tr>
              <a:tr h="182709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příspěvek na stravování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                                                  390 000,00 Kč 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269412"/>
                  </a:ext>
                </a:extLst>
              </a:tr>
              <a:tr h="182709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drobný hmotný majetek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                                                    50 000,00 Kč 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2953003"/>
                  </a:ext>
                </a:extLst>
              </a:tr>
              <a:tr h="182709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příspěvek na penzijní připojištění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                                                  500 000,00 Kč 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011798"/>
                  </a:ext>
                </a:extLst>
              </a:tr>
              <a:tr h="182709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benefity - UNIŠEKY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                                                  180 000,00 Kč 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31322"/>
                  </a:ext>
                </a:extLst>
              </a:tr>
              <a:tr h="182709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sociální rozvoj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                                                    20 000,00 Kč 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1834501"/>
                  </a:ext>
                </a:extLst>
              </a:tr>
              <a:tr h="182709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sociální výpomoc - pandemie 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Covid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                                                  100 000,00 Kč 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4546910"/>
                  </a:ext>
                </a:extLst>
              </a:tr>
              <a:tr h="182709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sociální výpomoc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                                                    30 000,00 Kč 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269197"/>
                  </a:ext>
                </a:extLst>
              </a:tr>
              <a:tr h="182709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Celkem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 </a:t>
                      </a:r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jazykové kurzy pro zaměstnance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                                                    70 000,00 Kč 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5052598"/>
                  </a:ext>
                </a:extLst>
              </a:tr>
              <a:tr h="333577"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 </a:t>
                      </a:r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1 </a:t>
                      </a:r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868 000,00 Kč 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                                               1 690 000,00 Kč 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556714"/>
                  </a:ext>
                </a:extLst>
              </a:tr>
              <a:tr h="182709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71510"/>
                  </a:ext>
                </a:extLst>
              </a:tr>
              <a:tr h="182709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787854"/>
                  </a:ext>
                </a:extLst>
              </a:tr>
              <a:tr h="333577"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Předpokládaná úhrada pohledávek - splátky půjček 2021: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                                                    37 725,00 Kč 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650228"/>
                  </a:ext>
                </a:extLst>
              </a:tr>
              <a:tr h="182709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318855"/>
                  </a:ext>
                </a:extLst>
              </a:tr>
              <a:tr h="333577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 Stav sociálního fondu ke konci roku 2021 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                                               4 071 118,29 Kč 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6653518"/>
                  </a:ext>
                </a:extLst>
              </a:tr>
              <a:tr h="182709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Z toho: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779010"/>
                  </a:ext>
                </a:extLst>
              </a:tr>
              <a:tr h="182709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Na bankovním účtu sociálního fondu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                                               3 871 148,45 Kč 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427097"/>
                  </a:ext>
                </a:extLst>
              </a:tr>
              <a:tr h="190321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Pohledávky - nesplacené půjčky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200 000,00 Kč</a:t>
                      </a:r>
                    </a:p>
                  </a:txBody>
                  <a:tcPr marL="4983" marR="4983" marT="49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8359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55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908720"/>
            <a:ext cx="6554867" cy="511108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229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368152"/>
          </a:xfrm>
        </p:spPr>
        <p:txBody>
          <a:bodyPr/>
          <a:lstStyle/>
          <a:p>
            <a:pPr marL="0" indent="0" algn="l">
              <a:buNone/>
            </a:pPr>
            <a:r>
              <a:rPr lang="cs-CZ" dirty="0" smtClean="0"/>
              <a:t>SKUTEČNOST 2020		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11560" y="980728"/>
            <a:ext cx="8136904" cy="52565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CELKOVÉ NÁKLADY 	    203 mil. Kč   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Materiál		          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32,4 mil. Kč	</a:t>
            </a:r>
          </a:p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Energie			             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4 mil. Kč	</a:t>
            </a:r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Opravy a údržba	             5 mil. Kč	</a:t>
            </a:r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Cestovné			          0,6 mil. Kč	</a:t>
            </a:r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Služby			                  24,2 mil. Kč	</a:t>
            </a:r>
          </a:p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Osobní náklady		   113,8 mil. Kč	    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8604448" y="148478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51520" y="5661248"/>
            <a:ext cx="8352928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827584" y="5769307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*Zúčtované odpisy 23 mil. Kč.</a:t>
            </a:r>
          </a:p>
        </p:txBody>
      </p:sp>
    </p:spTree>
    <p:extLst>
      <p:ext uri="{BB962C8B-B14F-4D97-AF65-F5344CB8AC3E}">
        <p14:creationId xmlns:p14="http://schemas.microsoft.com/office/powerpoint/2010/main" val="148793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297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cs-CZ" dirty="0" smtClean="0"/>
              <a:t>SKUTEČNOST 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052736"/>
            <a:ext cx="7344816" cy="3600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CELKOVÉ VÝNOSY		  205 mil. Kč</a:t>
            </a:r>
          </a:p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Dotace AV ČR		              58 mil. Kč</a:t>
            </a:r>
          </a:p>
          <a:p>
            <a:pPr marL="45720" indent="0"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Dotace GAČR		                   35 mil. Kč</a:t>
            </a:r>
          </a:p>
          <a:p>
            <a:pPr marL="45720" indent="0"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Dotace ČR </a:t>
            </a:r>
            <a:r>
              <a:rPr lang="cs-C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ostatní resorty</a:t>
            </a:r>
            <a:r>
              <a:rPr lang="cs-CZ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  39 mil. Kč</a:t>
            </a:r>
          </a:p>
          <a:p>
            <a:pPr marL="45720" indent="0"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Dotace ostatní (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EU, zahraniční)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27 mil. Kč</a:t>
            </a:r>
          </a:p>
          <a:p>
            <a:pPr marL="45720" indent="0"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Tržby			                            19 mil. Kč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827584" y="1628800"/>
            <a:ext cx="71287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Nadpis 1"/>
          <p:cNvSpPr txBox="1">
            <a:spLocks/>
          </p:cNvSpPr>
          <p:nvPr/>
        </p:nvSpPr>
        <p:spPr>
          <a:xfrm>
            <a:off x="611560" y="4797152"/>
            <a:ext cx="8064896" cy="165618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827584" y="4941168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HV před zdaněním </a:t>
            </a:r>
            <a:r>
              <a:rPr lang="cs-CZ" sz="2000" dirty="0"/>
              <a:t> </a:t>
            </a:r>
            <a:r>
              <a:rPr lang="cs-CZ" sz="2000" dirty="0" smtClean="0"/>
              <a:t>2 636 tis. Kč</a:t>
            </a:r>
          </a:p>
          <a:p>
            <a:r>
              <a:rPr lang="cs-CZ" sz="2000" dirty="0" smtClean="0"/>
              <a:t>HV po zdanění         2 472 tis. Kč</a:t>
            </a:r>
          </a:p>
          <a:p>
            <a:r>
              <a:rPr lang="cs-CZ" sz="2000" dirty="0" smtClean="0"/>
              <a:t>Rozdělení HV na HČ – 2 188 tis. Kč  JČ – 284 tis. Kč</a:t>
            </a:r>
          </a:p>
          <a:p>
            <a:endParaRPr lang="cs-CZ" sz="1400" dirty="0" smtClean="0"/>
          </a:p>
          <a:p>
            <a:r>
              <a:rPr lang="cs-CZ" sz="1400" dirty="0" smtClean="0"/>
              <a:t>HV – hospodářský výsledek, HČ – hlavní činnost, JČ – jiná činnost</a:t>
            </a:r>
          </a:p>
          <a:p>
            <a:r>
              <a:rPr lang="cs-CZ" sz="3200" dirty="0" smtClean="0"/>
              <a:t>*</a:t>
            </a:r>
            <a:r>
              <a:rPr lang="cs-CZ" sz="2000" dirty="0" smtClean="0"/>
              <a:t>odpisy 23 mil., fondy 4 mil.</a:t>
            </a:r>
          </a:p>
        </p:txBody>
      </p:sp>
      <p:cxnSp>
        <p:nvCxnSpPr>
          <p:cNvPr id="11" name="Přímá spojnice 10"/>
          <p:cNvCxnSpPr/>
          <p:nvPr/>
        </p:nvCxnSpPr>
        <p:spPr>
          <a:xfrm>
            <a:off x="251520" y="4797152"/>
            <a:ext cx="842493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49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80920" cy="864096"/>
          </a:xfrm>
        </p:spPr>
        <p:txBody>
          <a:bodyPr/>
          <a:lstStyle/>
          <a:p>
            <a:pPr marL="0" indent="0" algn="ctr">
              <a:buNone/>
            </a:pPr>
            <a:r>
              <a:rPr lang="cs-CZ" sz="3200" dirty="0" smtClean="0"/>
              <a:t>Struktura výnosů 2020 ÚŽFG</a:t>
            </a:r>
            <a:endParaRPr lang="cs-CZ" sz="3200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4372098"/>
              </p:ext>
            </p:extLst>
          </p:nvPr>
        </p:nvGraphicFramePr>
        <p:xfrm>
          <a:off x="467544" y="764704"/>
          <a:ext cx="763284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8746670"/>
              </p:ext>
            </p:extLst>
          </p:nvPr>
        </p:nvGraphicFramePr>
        <p:xfrm>
          <a:off x="1331640" y="1412776"/>
          <a:ext cx="640871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731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289255"/>
              </p:ext>
            </p:extLst>
          </p:nvPr>
        </p:nvGraphicFramePr>
        <p:xfrm>
          <a:off x="533400" y="5588423"/>
          <a:ext cx="7783016" cy="936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4720">
                  <a:extLst>
                    <a:ext uri="{9D8B030D-6E8A-4147-A177-3AD203B41FA5}">
                      <a16:colId xmlns:a16="http://schemas.microsoft.com/office/drawing/2014/main" val="3614644397"/>
                    </a:ext>
                  </a:extLst>
                </a:gridCol>
                <a:gridCol w="1508800">
                  <a:extLst>
                    <a:ext uri="{9D8B030D-6E8A-4147-A177-3AD203B41FA5}">
                      <a16:colId xmlns:a16="http://schemas.microsoft.com/office/drawing/2014/main" val="3970728201"/>
                    </a:ext>
                  </a:extLst>
                </a:gridCol>
                <a:gridCol w="1538677">
                  <a:extLst>
                    <a:ext uri="{9D8B030D-6E8A-4147-A177-3AD203B41FA5}">
                      <a16:colId xmlns:a16="http://schemas.microsoft.com/office/drawing/2014/main" val="1594182719"/>
                    </a:ext>
                  </a:extLst>
                </a:gridCol>
                <a:gridCol w="1688063">
                  <a:extLst>
                    <a:ext uri="{9D8B030D-6E8A-4147-A177-3AD203B41FA5}">
                      <a16:colId xmlns:a16="http://schemas.microsoft.com/office/drawing/2014/main" val="3564454410"/>
                    </a:ext>
                  </a:extLst>
                </a:gridCol>
                <a:gridCol w="1762756">
                  <a:extLst>
                    <a:ext uri="{9D8B030D-6E8A-4147-A177-3AD203B41FA5}">
                      <a16:colId xmlns:a16="http://schemas.microsoft.com/office/drawing/2014/main" val="2582984699"/>
                    </a:ext>
                  </a:extLst>
                </a:gridCol>
              </a:tblGrid>
              <a:tr h="459329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 smtClean="0">
                          <a:effectLst/>
                        </a:rPr>
                        <a:t>Zůstatek zdrojů v</a:t>
                      </a:r>
                      <a:r>
                        <a:rPr lang="cs-CZ" sz="1100" b="1" u="none" strike="noStrike" baseline="0" dirty="0" smtClean="0">
                          <a:effectLst/>
                        </a:rPr>
                        <a:t> tis. Kč k 31.12.2020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4035315549"/>
                  </a:ext>
                </a:extLst>
              </a:tr>
              <a:tr h="26134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FI vlastní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Dotace FRM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Příspěvek AV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 smtClean="0">
                          <a:effectLst/>
                        </a:rPr>
                        <a:t>Ostatní</a:t>
                      </a:r>
                      <a:r>
                        <a:rPr lang="cs-CZ" sz="1100" u="none" strike="noStrike" baseline="0" dirty="0" smtClean="0">
                          <a:effectLst/>
                        </a:rPr>
                        <a:t> (Granty aj.)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Celkem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1095117290"/>
                  </a:ext>
                </a:extLst>
              </a:tr>
              <a:tr h="2162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12190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5372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17562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3911999357"/>
                  </a:ext>
                </a:extLst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032485"/>
              </p:ext>
            </p:extLst>
          </p:nvPr>
        </p:nvGraphicFramePr>
        <p:xfrm>
          <a:off x="533400" y="3284983"/>
          <a:ext cx="7783016" cy="864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4720">
                  <a:extLst>
                    <a:ext uri="{9D8B030D-6E8A-4147-A177-3AD203B41FA5}">
                      <a16:colId xmlns:a16="http://schemas.microsoft.com/office/drawing/2014/main" val="2352785578"/>
                    </a:ext>
                  </a:extLst>
                </a:gridCol>
                <a:gridCol w="1508800">
                  <a:extLst>
                    <a:ext uri="{9D8B030D-6E8A-4147-A177-3AD203B41FA5}">
                      <a16:colId xmlns:a16="http://schemas.microsoft.com/office/drawing/2014/main" val="3166349876"/>
                    </a:ext>
                  </a:extLst>
                </a:gridCol>
                <a:gridCol w="1538677">
                  <a:extLst>
                    <a:ext uri="{9D8B030D-6E8A-4147-A177-3AD203B41FA5}">
                      <a16:colId xmlns:a16="http://schemas.microsoft.com/office/drawing/2014/main" val="1957836087"/>
                    </a:ext>
                  </a:extLst>
                </a:gridCol>
                <a:gridCol w="1688063">
                  <a:extLst>
                    <a:ext uri="{9D8B030D-6E8A-4147-A177-3AD203B41FA5}">
                      <a16:colId xmlns:a16="http://schemas.microsoft.com/office/drawing/2014/main" val="3306041979"/>
                    </a:ext>
                  </a:extLst>
                </a:gridCol>
                <a:gridCol w="1762756">
                  <a:extLst>
                    <a:ext uri="{9D8B030D-6E8A-4147-A177-3AD203B41FA5}">
                      <a16:colId xmlns:a16="http://schemas.microsoft.com/office/drawing/2014/main" val="691795426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</a:rPr>
                        <a:t>Zdroje </a:t>
                      </a:r>
                      <a:r>
                        <a:rPr lang="cs-CZ" sz="1200" b="1" u="none" strike="noStrike" dirty="0" smtClean="0">
                          <a:effectLst/>
                        </a:rPr>
                        <a:t>v</a:t>
                      </a:r>
                      <a:r>
                        <a:rPr lang="cs-CZ" sz="1200" b="1" u="none" strike="noStrike" baseline="0" dirty="0" smtClean="0">
                          <a:effectLst/>
                        </a:rPr>
                        <a:t> tis. Kč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416023079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FI vlastní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Dotace FRM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Příspěvek AV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 smtClean="0">
                          <a:effectLst/>
                        </a:rPr>
                        <a:t>Ostatní</a:t>
                      </a:r>
                      <a:r>
                        <a:rPr lang="cs-CZ" sz="1100" u="none" strike="noStrike" baseline="0" dirty="0" smtClean="0">
                          <a:effectLst/>
                        </a:rPr>
                        <a:t> (Granty aj.)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Celkem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181755257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12825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4768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25635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7332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50560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4224038203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738128"/>
              </p:ext>
            </p:extLst>
          </p:nvPr>
        </p:nvGraphicFramePr>
        <p:xfrm>
          <a:off x="533400" y="4437113"/>
          <a:ext cx="7783016" cy="971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4720">
                  <a:extLst>
                    <a:ext uri="{9D8B030D-6E8A-4147-A177-3AD203B41FA5}">
                      <a16:colId xmlns:a16="http://schemas.microsoft.com/office/drawing/2014/main" val="448425252"/>
                    </a:ext>
                  </a:extLst>
                </a:gridCol>
                <a:gridCol w="1508800">
                  <a:extLst>
                    <a:ext uri="{9D8B030D-6E8A-4147-A177-3AD203B41FA5}">
                      <a16:colId xmlns:a16="http://schemas.microsoft.com/office/drawing/2014/main" val="2946481631"/>
                    </a:ext>
                  </a:extLst>
                </a:gridCol>
                <a:gridCol w="1538677">
                  <a:extLst>
                    <a:ext uri="{9D8B030D-6E8A-4147-A177-3AD203B41FA5}">
                      <a16:colId xmlns:a16="http://schemas.microsoft.com/office/drawing/2014/main" val="397580325"/>
                    </a:ext>
                  </a:extLst>
                </a:gridCol>
                <a:gridCol w="1688063">
                  <a:extLst>
                    <a:ext uri="{9D8B030D-6E8A-4147-A177-3AD203B41FA5}">
                      <a16:colId xmlns:a16="http://schemas.microsoft.com/office/drawing/2014/main" val="1401998579"/>
                    </a:ext>
                  </a:extLst>
                </a:gridCol>
                <a:gridCol w="1762756">
                  <a:extLst>
                    <a:ext uri="{9D8B030D-6E8A-4147-A177-3AD203B41FA5}">
                      <a16:colId xmlns:a16="http://schemas.microsoft.com/office/drawing/2014/main" val="529187732"/>
                    </a:ext>
                  </a:extLst>
                </a:gridCol>
              </a:tblGrid>
              <a:tr h="28084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</a:rPr>
                        <a:t>Čerpání </a:t>
                      </a:r>
                      <a:r>
                        <a:rPr lang="cs-CZ" sz="1200" b="1" u="none" strike="noStrike" baseline="0" dirty="0" smtClean="0">
                          <a:effectLst/>
                        </a:rPr>
                        <a:t> zdrojů v tis. Kč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889543524"/>
                  </a:ext>
                </a:extLst>
              </a:tr>
              <a:tr h="25562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FI vlastní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Dotace FRM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Příspěvek AV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u="none" strike="noStrike" dirty="0" smtClean="0">
                          <a:effectLst/>
                        </a:rPr>
                        <a:t>Ostatní</a:t>
                      </a:r>
                      <a:r>
                        <a:rPr lang="cs-CZ" sz="1100" u="none" strike="noStrike" baseline="0" dirty="0" smtClean="0">
                          <a:effectLst/>
                        </a:rPr>
                        <a:t> (Granty aj.)</a:t>
                      </a:r>
                      <a:endParaRPr lang="cs-CZ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Celkem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2003149968"/>
                  </a:ext>
                </a:extLst>
              </a:tr>
              <a:tr h="25562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635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4768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25635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1960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32998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1648133052"/>
                  </a:ext>
                </a:extLst>
              </a:tr>
            </a:tbl>
          </a:graphicData>
        </a:graphic>
      </p:graphicFrame>
      <p:graphicFrame>
        <p:nvGraphicFramePr>
          <p:cNvPr id="13" name="Zástupný symbol pro obsah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4974928"/>
              </p:ext>
            </p:extLst>
          </p:nvPr>
        </p:nvGraphicFramePr>
        <p:xfrm>
          <a:off x="533400" y="260648"/>
          <a:ext cx="7783016" cy="2757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343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420888"/>
            <a:ext cx="6512511" cy="122413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cs-CZ" sz="2800" dirty="0" smtClean="0"/>
              <a:t>Rizikové závazky a pohledávky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4597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557719"/>
              </p:ext>
            </p:extLst>
          </p:nvPr>
        </p:nvGraphicFramePr>
        <p:xfrm>
          <a:off x="533400" y="332657"/>
          <a:ext cx="8071048" cy="64338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033">
                  <a:extLst>
                    <a:ext uri="{9D8B030D-6E8A-4147-A177-3AD203B41FA5}">
                      <a16:colId xmlns:a16="http://schemas.microsoft.com/office/drawing/2014/main" val="611167792"/>
                    </a:ext>
                  </a:extLst>
                </a:gridCol>
                <a:gridCol w="2044004">
                  <a:extLst>
                    <a:ext uri="{9D8B030D-6E8A-4147-A177-3AD203B41FA5}">
                      <a16:colId xmlns:a16="http://schemas.microsoft.com/office/drawing/2014/main" val="1692364635"/>
                    </a:ext>
                  </a:extLst>
                </a:gridCol>
                <a:gridCol w="3188277">
                  <a:extLst>
                    <a:ext uri="{9D8B030D-6E8A-4147-A177-3AD203B41FA5}">
                      <a16:colId xmlns:a16="http://schemas.microsoft.com/office/drawing/2014/main" val="1228014699"/>
                    </a:ext>
                  </a:extLst>
                </a:gridCol>
                <a:gridCol w="2432734">
                  <a:extLst>
                    <a:ext uri="{9D8B030D-6E8A-4147-A177-3AD203B41FA5}">
                      <a16:colId xmlns:a16="http://schemas.microsoft.com/office/drawing/2014/main" val="3416027837"/>
                    </a:ext>
                  </a:extLst>
                </a:gridCol>
              </a:tblGrid>
              <a:tr h="513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P. č.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87" marR="50587" marT="39814" marB="39814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Pohledávka za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87" marR="50587" marT="39814" marB="39814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Specifikace pohledávky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87" marR="50587" marT="39814" marB="39814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Stav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87" marR="50587" marT="39814" marB="39814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722996"/>
                  </a:ext>
                </a:extLst>
              </a:tr>
              <a:tr h="4527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cs-CZ" sz="1200" dirty="0">
                        <a:solidFill>
                          <a:schemeClr val="bg1"/>
                        </a:solidFill>
                        <a:effectLst/>
                        <a:latin typeface="Palatino Linotype" panose="02040502050505030304" pitchFamily="18" charset="0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87" marR="50587" marT="39814" marB="39814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</a:rPr>
                        <a:t>Pro-ser s.r.o.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</a:rPr>
                        <a:t>(dříve Profesionální Servis s. r. o.)</a:t>
                      </a:r>
                      <a:endParaRPr lang="cs-CZ" sz="1400" b="1" dirty="0">
                        <a:solidFill>
                          <a:schemeClr val="bg1"/>
                        </a:solidFill>
                        <a:effectLst/>
                        <a:latin typeface="Palatino Linotype" panose="02040502050505030304" pitchFamily="18" charset="0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87" marR="50587" marT="39814" marB="39814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</a:rPr>
                        <a:t>1 007 315,00 Kč s přísl. (splatnost 25. 10. 2017)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</a:rPr>
                        <a:t>porušení postupu při zadávání veřejných zakázek v projektu EU &gt; odvody za poručení rozpočtové kázně a penále</a:t>
                      </a:r>
                      <a:endParaRPr lang="cs-CZ" sz="1400" b="1" dirty="0">
                        <a:solidFill>
                          <a:schemeClr val="bg1"/>
                        </a:solidFill>
                        <a:effectLst/>
                        <a:latin typeface="Palatino Linotype" panose="02040502050505030304" pitchFamily="18" charset="0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87" marR="50587" marT="39814" marB="39814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</a:rPr>
                        <a:t>vedeno insolvenční </a:t>
                      </a:r>
                      <a:r>
                        <a:rPr lang="cs-CZ" sz="1400" b="1" dirty="0" smtClean="0">
                          <a:solidFill>
                            <a:schemeClr val="bg1"/>
                          </a:solidFill>
                          <a:effectLst/>
                        </a:rPr>
                        <a:t>řízení</a:t>
                      </a:r>
                      <a:endParaRPr lang="cs-CZ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</a:rPr>
                        <a:t>celková hodnota pohledávek dlužníka zjištěna ve výši 2 504 343,33 </a:t>
                      </a:r>
                      <a:r>
                        <a:rPr lang="cs-CZ" sz="1400" b="1" dirty="0" smtClean="0">
                          <a:solidFill>
                            <a:schemeClr val="bg1"/>
                          </a:solidFill>
                          <a:effectLst/>
                        </a:rPr>
                        <a:t>Kč</a:t>
                      </a:r>
                      <a:endParaRPr lang="cs-CZ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</a:rPr>
                        <a:t>na dlužníka prohlášen konkurs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</a:rPr>
                        <a:t>uspokojeno 0,00 Kč (nezjištěn žádný majetek</a:t>
                      </a:r>
                      <a:r>
                        <a:rPr lang="cs-CZ" sz="1400" b="1" dirty="0" smtClean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chemeClr val="bg1"/>
                          </a:solidFill>
                          <a:effectLst/>
                        </a:rPr>
                        <a:t>Dne</a:t>
                      </a: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effectLst/>
                        </a:rPr>
                        <a:t> 1. 9.</a:t>
                      </a: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cs-CZ" sz="1400" b="1" dirty="0" smtClean="0">
                          <a:solidFill>
                            <a:schemeClr val="bg1"/>
                          </a:solidFill>
                          <a:effectLst/>
                        </a:rPr>
                        <a:t>2020 bylo pravomocně skončeno insolvenční řízení se závěrem, že majetek dlužníka zcela nedostačující pro uspokojení pohledávek věřitelů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chemeClr val="bg1"/>
                          </a:solidFill>
                          <a:effectLst/>
                        </a:rPr>
                        <a:t>Dne 13. 11. 2020 byla společnost Pro-ser, s.r.o. z obchodního rejstříku zcela</a:t>
                      </a: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effectLst/>
                        </a:rPr>
                        <a:t> vymazána</a:t>
                      </a:r>
                      <a:endParaRPr lang="cs-CZ" sz="1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1400" b="1" dirty="0">
                        <a:solidFill>
                          <a:schemeClr val="bg1"/>
                        </a:solidFill>
                        <a:effectLst/>
                        <a:latin typeface="Palatino Linotype" panose="02040502050505030304" pitchFamily="18" charset="0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87" marR="50587" marT="39814" marB="39814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862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57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338816"/>
              </p:ext>
            </p:extLst>
          </p:nvPr>
        </p:nvGraphicFramePr>
        <p:xfrm>
          <a:off x="533400" y="887138"/>
          <a:ext cx="8071048" cy="57671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033">
                  <a:extLst>
                    <a:ext uri="{9D8B030D-6E8A-4147-A177-3AD203B41FA5}">
                      <a16:colId xmlns:a16="http://schemas.microsoft.com/office/drawing/2014/main" val="3823206449"/>
                    </a:ext>
                  </a:extLst>
                </a:gridCol>
                <a:gridCol w="2044004">
                  <a:extLst>
                    <a:ext uri="{9D8B030D-6E8A-4147-A177-3AD203B41FA5}">
                      <a16:colId xmlns:a16="http://schemas.microsoft.com/office/drawing/2014/main" val="2491849579"/>
                    </a:ext>
                  </a:extLst>
                </a:gridCol>
                <a:gridCol w="3188277">
                  <a:extLst>
                    <a:ext uri="{9D8B030D-6E8A-4147-A177-3AD203B41FA5}">
                      <a16:colId xmlns:a16="http://schemas.microsoft.com/office/drawing/2014/main" val="3285512098"/>
                    </a:ext>
                  </a:extLst>
                </a:gridCol>
                <a:gridCol w="2432734">
                  <a:extLst>
                    <a:ext uri="{9D8B030D-6E8A-4147-A177-3AD203B41FA5}">
                      <a16:colId xmlns:a16="http://schemas.microsoft.com/office/drawing/2014/main" val="3387777599"/>
                    </a:ext>
                  </a:extLst>
                </a:gridCol>
              </a:tblGrid>
              <a:tr h="5767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Palatino Linotype" panose="0204050205050503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cs-CZ" sz="1400" dirty="0">
                        <a:effectLst/>
                        <a:latin typeface="Palatino Linotype" panose="02040502050505030304" pitchFamily="18" charset="0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87" marR="50587" marT="39814" marB="39814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</a:rPr>
                        <a:t>DataShield</a:t>
                      </a:r>
                      <a:r>
                        <a:rPr lang="cs-CZ" sz="1400" dirty="0">
                          <a:effectLst/>
                        </a:rPr>
                        <a:t> s.r.o.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Mgr. Zdeněk Volák, jednatel</a:t>
                      </a:r>
                      <a:endParaRPr lang="cs-CZ" sz="1400" dirty="0">
                        <a:effectLst/>
                        <a:latin typeface="Palatino Linotype" panose="02040502050505030304" pitchFamily="18" charset="0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87" marR="50587" marT="39814" marB="39814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115 200,00 Kč s přísl. (splatnost 24. 1. 2019)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úhrada zálohy na smlouvu o dílo &gt; nevrácena zpět</a:t>
                      </a:r>
                      <a:endParaRPr lang="cs-CZ" sz="1400" dirty="0">
                        <a:effectLst/>
                        <a:latin typeface="Palatino Linotype" panose="02040502050505030304" pitchFamily="18" charset="0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87" marR="50587" marT="39814" marB="39814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dohoda o přistoupení k dluhu fyzickou osobou Mgr. Zdeňkem Volákem, </a:t>
                      </a:r>
                      <a:r>
                        <a:rPr lang="cs-CZ" sz="1400" dirty="0" smtClean="0">
                          <a:effectLst/>
                        </a:rPr>
                        <a:t>jednatelem</a:t>
                      </a:r>
                      <a:endParaRPr lang="cs-CZ" sz="14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dle výpisu z Centrální evidence exekucí má Mgr. Zdeněk Volák vedena na svou osobu exekuční </a:t>
                      </a:r>
                      <a:r>
                        <a:rPr lang="cs-CZ" sz="1400" dirty="0" smtClean="0">
                          <a:effectLst/>
                        </a:rPr>
                        <a:t>řízení</a:t>
                      </a:r>
                      <a:endParaRPr lang="cs-CZ" sz="14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</a:endParaRPr>
                    </a:p>
                    <a:p>
                      <a:r>
                        <a:rPr lang="cs-CZ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dne 11. 11. 2020 pravomocně rozhodnuto o tom, že je Mgr. Zdeněk Volák povinen dluh ve výši 115 200,00 Kč s přísl. zaplatit</a:t>
                      </a:r>
                    </a:p>
                    <a:p>
                      <a:r>
                        <a:rPr lang="cs-CZ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dobrovolně doposud neprovedl úhradu</a:t>
                      </a:r>
                    </a:p>
                    <a:p>
                      <a:r>
                        <a:rPr lang="cs-CZ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dalším krokem bude podání návrhu na exekuci</a:t>
                      </a:r>
                    </a:p>
                    <a:p>
                      <a:r>
                        <a:rPr lang="cs-CZ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evidence pohledávky v plné výši zachovat</a:t>
                      </a:r>
                      <a:endParaRPr lang="cs-CZ" sz="1400" dirty="0">
                        <a:effectLst/>
                        <a:latin typeface="Palatino Linotype" panose="02040502050505030304" pitchFamily="18" charset="0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87" marR="50587" marT="39814" marB="39814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553560"/>
                  </a:ext>
                </a:extLst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4451614" y="3312045"/>
            <a:ext cx="240772" cy="2339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cs-CZ" sz="800" dirty="0"/>
              <a:t>2</a:t>
            </a:r>
            <a:endParaRPr lang="cs-CZ" sz="800" dirty="0">
              <a:latin typeface="Palatino Linotype" panose="02040502050505030304" pitchFamily="18" charset="0"/>
              <a:ea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525933"/>
              </p:ext>
            </p:extLst>
          </p:nvPr>
        </p:nvGraphicFramePr>
        <p:xfrm>
          <a:off x="533400" y="332657"/>
          <a:ext cx="8071048" cy="5544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033">
                  <a:extLst>
                    <a:ext uri="{9D8B030D-6E8A-4147-A177-3AD203B41FA5}">
                      <a16:colId xmlns:a16="http://schemas.microsoft.com/office/drawing/2014/main" val="3200413719"/>
                    </a:ext>
                  </a:extLst>
                </a:gridCol>
                <a:gridCol w="2044004">
                  <a:extLst>
                    <a:ext uri="{9D8B030D-6E8A-4147-A177-3AD203B41FA5}">
                      <a16:colId xmlns:a16="http://schemas.microsoft.com/office/drawing/2014/main" val="235871055"/>
                    </a:ext>
                  </a:extLst>
                </a:gridCol>
                <a:gridCol w="3188277">
                  <a:extLst>
                    <a:ext uri="{9D8B030D-6E8A-4147-A177-3AD203B41FA5}">
                      <a16:colId xmlns:a16="http://schemas.microsoft.com/office/drawing/2014/main" val="2932680052"/>
                    </a:ext>
                  </a:extLst>
                </a:gridCol>
                <a:gridCol w="2432734">
                  <a:extLst>
                    <a:ext uri="{9D8B030D-6E8A-4147-A177-3AD203B41FA5}">
                      <a16:colId xmlns:a16="http://schemas.microsoft.com/office/drawing/2014/main" val="624956595"/>
                    </a:ext>
                  </a:extLst>
                </a:gridCol>
              </a:tblGrid>
              <a:tr h="5060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P. č.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87" marR="50587" marT="39814" marB="39814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Pohledávka za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87" marR="50587" marT="39814" marB="39814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Specifikace pohledávky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87" marR="50587" marT="39814" marB="39814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Stav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87" marR="50587" marT="39814" marB="39814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064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56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777006"/>
              </p:ext>
            </p:extLst>
          </p:nvPr>
        </p:nvGraphicFramePr>
        <p:xfrm>
          <a:off x="533400" y="548680"/>
          <a:ext cx="7639000" cy="5544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298">
                  <a:extLst>
                    <a:ext uri="{9D8B030D-6E8A-4147-A177-3AD203B41FA5}">
                      <a16:colId xmlns:a16="http://schemas.microsoft.com/office/drawing/2014/main" val="1530174466"/>
                    </a:ext>
                  </a:extLst>
                </a:gridCol>
                <a:gridCol w="1934587">
                  <a:extLst>
                    <a:ext uri="{9D8B030D-6E8A-4147-A177-3AD203B41FA5}">
                      <a16:colId xmlns:a16="http://schemas.microsoft.com/office/drawing/2014/main" val="2978822004"/>
                    </a:ext>
                  </a:extLst>
                </a:gridCol>
                <a:gridCol w="3017607">
                  <a:extLst>
                    <a:ext uri="{9D8B030D-6E8A-4147-A177-3AD203B41FA5}">
                      <a16:colId xmlns:a16="http://schemas.microsoft.com/office/drawing/2014/main" val="2772332804"/>
                    </a:ext>
                  </a:extLst>
                </a:gridCol>
                <a:gridCol w="2302508">
                  <a:extLst>
                    <a:ext uri="{9D8B030D-6E8A-4147-A177-3AD203B41FA5}">
                      <a16:colId xmlns:a16="http://schemas.microsoft.com/office/drawing/2014/main" val="379225119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P. č.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87" marR="50587" marT="39814" marB="39814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Pohledávka za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87" marR="50587" marT="39814" marB="39814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Specifikace pohledávky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87" marR="50587" marT="39814" marB="39814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Stav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87" marR="50587" marT="39814" marB="39814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642135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717279"/>
              </p:ext>
            </p:extLst>
          </p:nvPr>
        </p:nvGraphicFramePr>
        <p:xfrm>
          <a:off x="533400" y="1052736"/>
          <a:ext cx="7639000" cy="18575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298">
                  <a:extLst>
                    <a:ext uri="{9D8B030D-6E8A-4147-A177-3AD203B41FA5}">
                      <a16:colId xmlns:a16="http://schemas.microsoft.com/office/drawing/2014/main" val="1804808170"/>
                    </a:ext>
                  </a:extLst>
                </a:gridCol>
                <a:gridCol w="1934587">
                  <a:extLst>
                    <a:ext uri="{9D8B030D-6E8A-4147-A177-3AD203B41FA5}">
                      <a16:colId xmlns:a16="http://schemas.microsoft.com/office/drawing/2014/main" val="1437214077"/>
                    </a:ext>
                  </a:extLst>
                </a:gridCol>
                <a:gridCol w="3017607">
                  <a:extLst>
                    <a:ext uri="{9D8B030D-6E8A-4147-A177-3AD203B41FA5}">
                      <a16:colId xmlns:a16="http://schemas.microsoft.com/office/drawing/2014/main" val="3792316051"/>
                    </a:ext>
                  </a:extLst>
                </a:gridCol>
                <a:gridCol w="2302508">
                  <a:extLst>
                    <a:ext uri="{9D8B030D-6E8A-4147-A177-3AD203B41FA5}">
                      <a16:colId xmlns:a16="http://schemas.microsoft.com/office/drawing/2014/main" val="4143862047"/>
                    </a:ext>
                  </a:extLst>
                </a:gridCol>
              </a:tblGrid>
              <a:tr h="6343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3.</a:t>
                      </a:r>
                      <a:endParaRPr lang="cs-CZ" sz="1400" dirty="0">
                        <a:effectLst/>
                        <a:latin typeface="Palatino Linotype" panose="02040502050505030304" pitchFamily="18" charset="0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87" marR="50587" marT="39814" marB="39814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effectLst/>
                        </a:rPr>
                        <a:t>Swiss</a:t>
                      </a:r>
                      <a:r>
                        <a:rPr lang="cs-CZ" sz="1400" dirty="0">
                          <a:effectLst/>
                        </a:rPr>
                        <a:t> </a:t>
                      </a:r>
                      <a:r>
                        <a:rPr lang="cs-CZ" sz="1400" dirty="0" err="1">
                          <a:effectLst/>
                        </a:rPr>
                        <a:t>Bellefontaine</a:t>
                      </a:r>
                      <a:r>
                        <a:rPr lang="cs-CZ" sz="1400" dirty="0">
                          <a:effectLst/>
                        </a:rPr>
                        <a:t> </a:t>
                      </a:r>
                      <a:r>
                        <a:rPr lang="cs-CZ" sz="1400" dirty="0" err="1">
                          <a:effectLst/>
                        </a:rPr>
                        <a:t>Medilab</a:t>
                      </a:r>
                      <a:r>
                        <a:rPr lang="cs-CZ" sz="1400" dirty="0">
                          <a:effectLst/>
                        </a:rPr>
                        <a:t> SA</a:t>
                      </a:r>
                      <a:endParaRPr lang="cs-CZ" sz="1400" dirty="0">
                        <a:effectLst/>
                        <a:latin typeface="Palatino Linotype" panose="02040502050505030304" pitchFamily="18" charset="0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87" marR="50587" marT="39814" marB="39814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300.000,00 Kč s příslušenstvím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nezaplacení faktury č. 1811000171</a:t>
                      </a:r>
                      <a:endParaRPr lang="cs-CZ" sz="1400" dirty="0">
                        <a:effectLst/>
                        <a:latin typeface="Palatino Linotype" panose="02040502050505030304" pitchFamily="18" charset="0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87" marR="50587" marT="39814" marB="39814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Návrh</a:t>
                      </a:r>
                      <a:r>
                        <a:rPr lang="cs-CZ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na zahájení soudního řízení bude podán v letošním roce.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Pohledávka u zahraničního subjektu, vymahatelnost podstatně komplikovaná</a:t>
                      </a:r>
                      <a:endParaRPr lang="cs-CZ" sz="1400" dirty="0">
                        <a:effectLst/>
                        <a:latin typeface="Palatino Linotype" panose="02040502050505030304" pitchFamily="18" charset="0"/>
                        <a:ea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587" marR="50587" marT="39814" marB="39814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382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64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24004</TotalTime>
  <Words>911</Words>
  <Application>Microsoft Office PowerPoint</Application>
  <PresentationFormat>Předvádění na obrazovce (4:3)</PresentationFormat>
  <Paragraphs>292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4" baseType="lpstr">
      <vt:lpstr>Arial CE</vt:lpstr>
      <vt:lpstr>Calibri</vt:lpstr>
      <vt:lpstr>Century Gothic</vt:lpstr>
      <vt:lpstr>Georgia</vt:lpstr>
      <vt:lpstr>Palatino Linotype</vt:lpstr>
      <vt:lpstr>Times New Roman</vt:lpstr>
      <vt:lpstr>Wingdings 3</vt:lpstr>
      <vt:lpstr>Řez</vt:lpstr>
      <vt:lpstr>  HOSPODAŘENÍ roku 2020 Návrh rozpočtu roku 2021   </vt:lpstr>
      <vt:lpstr>SKUTEČNOST 2020  </vt:lpstr>
      <vt:lpstr>SKUTEČNOST 2020</vt:lpstr>
      <vt:lpstr>Struktura výnosů 2020 ÚŽFG</vt:lpstr>
      <vt:lpstr>Prezentace aplikace PowerPoint</vt:lpstr>
      <vt:lpstr>Rizikové závazky a pohledávky</vt:lpstr>
      <vt:lpstr>Prezentace aplikace PowerPoint</vt:lpstr>
      <vt:lpstr>Prezentace aplikace PowerPoint</vt:lpstr>
      <vt:lpstr>Prezentace aplikace PowerPoint</vt:lpstr>
      <vt:lpstr>ROZPOČET 2021 </vt:lpstr>
      <vt:lpstr>ROZPOČET -  2021</vt:lpstr>
      <vt:lpstr>ROZPOČET -  2021</vt:lpstr>
      <vt:lpstr>Prezentace aplikace PowerPoint</vt:lpstr>
      <vt:lpstr>PLÁN INVESTIC 2021</vt:lpstr>
      <vt:lpstr> </vt:lpstr>
      <vt:lpstr>Děkuji za pozornost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ROZPOČET ÚŽFG PRO ROK 2014</dc:title>
  <dc:creator>Ing. Zdenka Kynychová</dc:creator>
  <cp:lastModifiedBy>Ilona Zejdova</cp:lastModifiedBy>
  <cp:revision>238</cp:revision>
  <cp:lastPrinted>2021-03-23T15:21:34Z</cp:lastPrinted>
  <dcterms:created xsi:type="dcterms:W3CDTF">2014-02-20T20:45:02Z</dcterms:created>
  <dcterms:modified xsi:type="dcterms:W3CDTF">2021-03-23T16:02:13Z</dcterms:modified>
</cp:coreProperties>
</file>